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oppins Semi-Bold" charset="1" panose="00000700000000000000"/>
      <p:regular r:id="rId14"/>
    </p:embeddedFont>
    <p:embeddedFont>
      <p:font typeface="Poppins" charset="1" panose="00000500000000000000"/>
      <p:regular r:id="rId15"/>
    </p:embeddedFont>
    <p:embeddedFont>
      <p:font typeface="Open Sans Bold" charset="1" panose="020B0806030504020204"/>
      <p:regular r:id="rId16"/>
    </p:embeddedFont>
    <p:embeddedFont>
      <p:font typeface="Poppins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6.jpe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.jpe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04139" y="4814769"/>
            <a:ext cx="1111845" cy="431151"/>
            <a:chOff x="0" y="0"/>
            <a:chExt cx="1482461" cy="57486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3231" cy="93231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240819"/>
              <a:ext cx="93231" cy="93231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77846" y="0"/>
              <a:ext cx="93231" cy="93231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77846" y="240819"/>
              <a:ext cx="93231" cy="93231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55692" y="0"/>
              <a:ext cx="93231" cy="93231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555692" y="240819"/>
              <a:ext cx="93231" cy="93231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833538" y="0"/>
              <a:ext cx="93231" cy="93231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33538" y="240819"/>
              <a:ext cx="93231" cy="93231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1111384" y="0"/>
              <a:ext cx="93231" cy="93231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111384" y="240819"/>
              <a:ext cx="93231" cy="93231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389230" y="0"/>
              <a:ext cx="93231" cy="93231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389230" y="240819"/>
              <a:ext cx="93231" cy="93231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481638"/>
              <a:ext cx="93231" cy="93231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277846" y="481638"/>
              <a:ext cx="93231" cy="93231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555692" y="481638"/>
              <a:ext cx="93231" cy="93231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833538" y="481638"/>
              <a:ext cx="93231" cy="93231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1111384" y="481638"/>
              <a:ext cx="93231" cy="93231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1389230" y="481638"/>
              <a:ext cx="93231" cy="93231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  <p:grpSp>
        <p:nvGrpSpPr>
          <p:cNvPr name="Group 58" id="58"/>
          <p:cNvGrpSpPr/>
          <p:nvPr/>
        </p:nvGrpSpPr>
        <p:grpSpPr>
          <a:xfrm rot="0">
            <a:off x="12772016" y="6352850"/>
            <a:ext cx="1111845" cy="431151"/>
            <a:chOff x="0" y="0"/>
            <a:chExt cx="1482461" cy="574869"/>
          </a:xfrm>
        </p:grpSpPr>
        <p:grpSp>
          <p:nvGrpSpPr>
            <p:cNvPr name="Group 59" id="59"/>
            <p:cNvGrpSpPr/>
            <p:nvPr/>
          </p:nvGrpSpPr>
          <p:grpSpPr>
            <a:xfrm rot="0">
              <a:off x="0" y="0"/>
              <a:ext cx="93231" cy="93231"/>
              <a:chOff x="0" y="0"/>
              <a:chExt cx="812800" cy="81280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0" y="240819"/>
              <a:ext cx="93231" cy="93231"/>
              <a:chOff x="0" y="0"/>
              <a:chExt cx="812800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277846" y="0"/>
              <a:ext cx="93231" cy="93231"/>
              <a:chOff x="0" y="0"/>
              <a:chExt cx="812800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277846" y="240819"/>
              <a:ext cx="93231" cy="93231"/>
              <a:chOff x="0" y="0"/>
              <a:chExt cx="812800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555692" y="0"/>
              <a:ext cx="93231" cy="93231"/>
              <a:chOff x="0" y="0"/>
              <a:chExt cx="812800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555692" y="240819"/>
              <a:ext cx="93231" cy="93231"/>
              <a:chOff x="0" y="0"/>
              <a:chExt cx="812800" cy="812800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833538" y="0"/>
              <a:ext cx="93231" cy="93231"/>
              <a:chOff x="0" y="0"/>
              <a:chExt cx="812800" cy="812800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0">
              <a:off x="833538" y="240819"/>
              <a:ext cx="93231" cy="93231"/>
              <a:chOff x="0" y="0"/>
              <a:chExt cx="812800" cy="812800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0">
              <a:off x="1111384" y="0"/>
              <a:ext cx="93231" cy="93231"/>
              <a:chOff x="0" y="0"/>
              <a:chExt cx="812800" cy="812800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1111384" y="240819"/>
              <a:ext cx="93231" cy="93231"/>
              <a:chOff x="0" y="0"/>
              <a:chExt cx="812800" cy="812800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0">
              <a:off x="1389230" y="0"/>
              <a:ext cx="93231" cy="93231"/>
              <a:chOff x="0" y="0"/>
              <a:chExt cx="812800" cy="812800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2" id="92"/>
            <p:cNvGrpSpPr/>
            <p:nvPr/>
          </p:nvGrpSpPr>
          <p:grpSpPr>
            <a:xfrm rot="0">
              <a:off x="1389230" y="240819"/>
              <a:ext cx="93231" cy="93231"/>
              <a:chOff x="0" y="0"/>
              <a:chExt cx="812800" cy="812800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5" id="95"/>
            <p:cNvGrpSpPr/>
            <p:nvPr/>
          </p:nvGrpSpPr>
          <p:grpSpPr>
            <a:xfrm rot="0">
              <a:off x="0" y="481638"/>
              <a:ext cx="93231" cy="93231"/>
              <a:chOff x="0" y="0"/>
              <a:chExt cx="812800" cy="812800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8" id="98"/>
            <p:cNvGrpSpPr/>
            <p:nvPr/>
          </p:nvGrpSpPr>
          <p:grpSpPr>
            <a:xfrm rot="0">
              <a:off x="277846" y="481638"/>
              <a:ext cx="93231" cy="93231"/>
              <a:chOff x="0" y="0"/>
              <a:chExt cx="812800" cy="812800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1" id="101"/>
            <p:cNvGrpSpPr/>
            <p:nvPr/>
          </p:nvGrpSpPr>
          <p:grpSpPr>
            <a:xfrm rot="0">
              <a:off x="555692" y="481638"/>
              <a:ext cx="93231" cy="93231"/>
              <a:chOff x="0" y="0"/>
              <a:chExt cx="812800" cy="812800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833538" y="481638"/>
              <a:ext cx="93231" cy="93231"/>
              <a:chOff x="0" y="0"/>
              <a:chExt cx="812800" cy="812800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7" id="107"/>
            <p:cNvGrpSpPr/>
            <p:nvPr/>
          </p:nvGrpSpPr>
          <p:grpSpPr>
            <a:xfrm rot="0">
              <a:off x="1111384" y="481638"/>
              <a:ext cx="93231" cy="93231"/>
              <a:chOff x="0" y="0"/>
              <a:chExt cx="812800" cy="812800"/>
            </a:xfrm>
          </p:grpSpPr>
          <p:sp>
            <p:nvSpPr>
              <p:cNvPr name="Freeform 108" id="10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9" id="10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10" id="110"/>
            <p:cNvGrpSpPr/>
            <p:nvPr/>
          </p:nvGrpSpPr>
          <p:grpSpPr>
            <a:xfrm rot="0">
              <a:off x="1389230" y="481638"/>
              <a:ext cx="93231" cy="93231"/>
              <a:chOff x="0" y="0"/>
              <a:chExt cx="812800" cy="812800"/>
            </a:xfrm>
          </p:grpSpPr>
          <p:sp>
            <p:nvSpPr>
              <p:cNvPr name="Freeform 111" id="1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2" id="11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  <p:grpSp>
        <p:nvGrpSpPr>
          <p:cNvPr name="Group 113" id="113"/>
          <p:cNvGrpSpPr/>
          <p:nvPr/>
        </p:nvGrpSpPr>
        <p:grpSpPr>
          <a:xfrm rot="0">
            <a:off x="7407551" y="4814769"/>
            <a:ext cx="3472898" cy="6707296"/>
            <a:chOff x="0" y="0"/>
            <a:chExt cx="4630531" cy="8943061"/>
          </a:xfrm>
        </p:grpSpPr>
        <p:grpSp>
          <p:nvGrpSpPr>
            <p:cNvPr name="Group 114" id="114"/>
            <p:cNvGrpSpPr/>
            <p:nvPr/>
          </p:nvGrpSpPr>
          <p:grpSpPr>
            <a:xfrm rot="0">
              <a:off x="0" y="398083"/>
              <a:ext cx="2315266" cy="8544978"/>
              <a:chOff x="0" y="0"/>
              <a:chExt cx="789427" cy="2913548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789427" cy="2913548"/>
              </a:xfrm>
              <a:custGeom>
                <a:avLst/>
                <a:gdLst/>
                <a:ahLst/>
                <a:cxnLst/>
                <a:rect r="r" b="b" t="t" l="l"/>
                <a:pathLst>
                  <a:path h="2913548" w="789427">
                    <a:moveTo>
                      <a:pt x="0" y="0"/>
                    </a:moveTo>
                    <a:lnTo>
                      <a:pt x="789427" y="0"/>
                    </a:lnTo>
                    <a:lnTo>
                      <a:pt x="789427" y="2913548"/>
                    </a:lnTo>
                    <a:lnTo>
                      <a:pt x="0" y="291354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33333">
                    <a:srgbClr val="FFFFFF">
                      <a:alpha val="27500"/>
                    </a:srgbClr>
                  </a:gs>
                  <a:gs pos="66667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700000"/>
              </a:gradFill>
            </p:spPr>
          </p:sp>
          <p:sp>
            <p:nvSpPr>
              <p:cNvPr name="TextBox 116" id="116"/>
              <p:cNvSpPr txBox="true"/>
              <p:nvPr/>
            </p:nvSpPr>
            <p:spPr>
              <a:xfrm>
                <a:off x="0" y="-57150"/>
                <a:ext cx="789427" cy="2970698"/>
              </a:xfrm>
              <a:prstGeom prst="rect">
                <a:avLst/>
              </a:prstGeom>
            </p:spPr>
            <p:txBody>
              <a:bodyPr anchor="ctr" rtlCol="false" tIns="25756" lIns="25756" bIns="25756" rIns="25756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17" id="117"/>
            <p:cNvGrpSpPr/>
            <p:nvPr/>
          </p:nvGrpSpPr>
          <p:grpSpPr>
            <a:xfrm rot="0">
              <a:off x="2315266" y="398083"/>
              <a:ext cx="2315266" cy="8544978"/>
              <a:chOff x="0" y="0"/>
              <a:chExt cx="789427" cy="2913548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0" y="0"/>
                <a:ext cx="789427" cy="2913548"/>
              </a:xfrm>
              <a:custGeom>
                <a:avLst/>
                <a:gdLst/>
                <a:ahLst/>
                <a:cxnLst/>
                <a:rect r="r" b="b" t="t" l="l"/>
                <a:pathLst>
                  <a:path h="2913548" w="789427">
                    <a:moveTo>
                      <a:pt x="0" y="0"/>
                    </a:moveTo>
                    <a:lnTo>
                      <a:pt x="789427" y="0"/>
                    </a:lnTo>
                    <a:lnTo>
                      <a:pt x="789427" y="2913548"/>
                    </a:lnTo>
                    <a:lnTo>
                      <a:pt x="0" y="291354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33333">
                    <a:srgbClr val="FFFFFF">
                      <a:alpha val="27500"/>
                    </a:srgbClr>
                  </a:gs>
                  <a:gs pos="66667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700000"/>
              </a:gradFill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0" y="-57150"/>
                <a:ext cx="789427" cy="2970698"/>
              </a:xfrm>
              <a:prstGeom prst="rect">
                <a:avLst/>
              </a:prstGeom>
            </p:spPr>
            <p:txBody>
              <a:bodyPr anchor="ctr" rtlCol="false" tIns="25756" lIns="25756" bIns="25756" rIns="25756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20" id="120"/>
            <p:cNvGrpSpPr/>
            <p:nvPr/>
          </p:nvGrpSpPr>
          <p:grpSpPr>
            <a:xfrm rot="0">
              <a:off x="0" y="0"/>
              <a:ext cx="4630531" cy="796167"/>
              <a:chOff x="0" y="0"/>
              <a:chExt cx="4727272" cy="812800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472727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4727272">
                    <a:moveTo>
                      <a:pt x="2363636" y="0"/>
                    </a:moveTo>
                    <a:lnTo>
                      <a:pt x="4727272" y="406400"/>
                    </a:lnTo>
                    <a:lnTo>
                      <a:pt x="2363636" y="812800"/>
                    </a:lnTo>
                    <a:lnTo>
                      <a:pt x="0" y="406400"/>
                    </a:lnTo>
                    <a:lnTo>
                      <a:pt x="2363636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2" id="122"/>
              <p:cNvSpPr txBox="true"/>
              <p:nvPr/>
            </p:nvSpPr>
            <p:spPr>
              <a:xfrm>
                <a:off x="812500" y="82550"/>
                <a:ext cx="3102272" cy="590550"/>
              </a:xfrm>
              <a:prstGeom prst="rect">
                <a:avLst/>
              </a:prstGeom>
            </p:spPr>
            <p:txBody>
              <a:bodyPr anchor="ctr" rtlCol="false" tIns="25756" lIns="25756" bIns="25756" rIns="25756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pSp>
        <p:nvGrpSpPr>
          <p:cNvPr name="Group 123" id="123"/>
          <p:cNvGrpSpPr/>
          <p:nvPr/>
        </p:nvGrpSpPr>
        <p:grpSpPr>
          <a:xfrm rot="0">
            <a:off x="5070970" y="5902907"/>
            <a:ext cx="3472898" cy="6707296"/>
            <a:chOff x="0" y="0"/>
            <a:chExt cx="4630531" cy="8943061"/>
          </a:xfrm>
        </p:grpSpPr>
        <p:grpSp>
          <p:nvGrpSpPr>
            <p:cNvPr name="Group 124" id="124"/>
            <p:cNvGrpSpPr/>
            <p:nvPr/>
          </p:nvGrpSpPr>
          <p:grpSpPr>
            <a:xfrm rot="0">
              <a:off x="0" y="398083"/>
              <a:ext cx="2315266" cy="8544978"/>
              <a:chOff x="0" y="0"/>
              <a:chExt cx="789427" cy="2913548"/>
            </a:xfrm>
          </p:grpSpPr>
          <p:sp>
            <p:nvSpPr>
              <p:cNvPr name="Freeform 125" id="125"/>
              <p:cNvSpPr/>
              <p:nvPr/>
            </p:nvSpPr>
            <p:spPr>
              <a:xfrm flipH="false" flipV="false" rot="0">
                <a:off x="0" y="0"/>
                <a:ext cx="789427" cy="2913548"/>
              </a:xfrm>
              <a:custGeom>
                <a:avLst/>
                <a:gdLst/>
                <a:ahLst/>
                <a:cxnLst/>
                <a:rect r="r" b="b" t="t" l="l"/>
                <a:pathLst>
                  <a:path h="2913548" w="789427">
                    <a:moveTo>
                      <a:pt x="0" y="0"/>
                    </a:moveTo>
                    <a:lnTo>
                      <a:pt x="789427" y="0"/>
                    </a:lnTo>
                    <a:lnTo>
                      <a:pt x="789427" y="2913548"/>
                    </a:lnTo>
                    <a:lnTo>
                      <a:pt x="0" y="291354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33333">
                    <a:srgbClr val="FFFFFF">
                      <a:alpha val="27500"/>
                    </a:srgbClr>
                  </a:gs>
                  <a:gs pos="66667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700000"/>
              </a:gradFill>
            </p:spPr>
          </p:sp>
          <p:sp>
            <p:nvSpPr>
              <p:cNvPr name="TextBox 126" id="126"/>
              <p:cNvSpPr txBox="true"/>
              <p:nvPr/>
            </p:nvSpPr>
            <p:spPr>
              <a:xfrm>
                <a:off x="0" y="-57150"/>
                <a:ext cx="789427" cy="2970698"/>
              </a:xfrm>
              <a:prstGeom prst="rect">
                <a:avLst/>
              </a:prstGeom>
            </p:spPr>
            <p:txBody>
              <a:bodyPr anchor="ctr" rtlCol="false" tIns="25756" lIns="25756" bIns="25756" rIns="25756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27" id="127"/>
            <p:cNvGrpSpPr/>
            <p:nvPr/>
          </p:nvGrpSpPr>
          <p:grpSpPr>
            <a:xfrm rot="0">
              <a:off x="2315266" y="398083"/>
              <a:ext cx="2315266" cy="8544978"/>
              <a:chOff x="0" y="0"/>
              <a:chExt cx="789427" cy="2913548"/>
            </a:xfrm>
          </p:grpSpPr>
          <p:sp>
            <p:nvSpPr>
              <p:cNvPr name="Freeform 128" id="128"/>
              <p:cNvSpPr/>
              <p:nvPr/>
            </p:nvSpPr>
            <p:spPr>
              <a:xfrm flipH="false" flipV="false" rot="0">
                <a:off x="0" y="0"/>
                <a:ext cx="789427" cy="2913548"/>
              </a:xfrm>
              <a:custGeom>
                <a:avLst/>
                <a:gdLst/>
                <a:ahLst/>
                <a:cxnLst/>
                <a:rect r="r" b="b" t="t" l="l"/>
                <a:pathLst>
                  <a:path h="2913548" w="789427">
                    <a:moveTo>
                      <a:pt x="0" y="0"/>
                    </a:moveTo>
                    <a:lnTo>
                      <a:pt x="789427" y="0"/>
                    </a:lnTo>
                    <a:lnTo>
                      <a:pt x="789427" y="2913548"/>
                    </a:lnTo>
                    <a:lnTo>
                      <a:pt x="0" y="291354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33333">
                    <a:srgbClr val="FFFFFF">
                      <a:alpha val="27500"/>
                    </a:srgbClr>
                  </a:gs>
                  <a:gs pos="66667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700000"/>
              </a:gradFill>
            </p:spPr>
          </p:sp>
          <p:sp>
            <p:nvSpPr>
              <p:cNvPr name="TextBox 129" id="129"/>
              <p:cNvSpPr txBox="true"/>
              <p:nvPr/>
            </p:nvSpPr>
            <p:spPr>
              <a:xfrm>
                <a:off x="0" y="-57150"/>
                <a:ext cx="789427" cy="2970698"/>
              </a:xfrm>
              <a:prstGeom prst="rect">
                <a:avLst/>
              </a:prstGeom>
            </p:spPr>
            <p:txBody>
              <a:bodyPr anchor="ctr" rtlCol="false" tIns="25756" lIns="25756" bIns="25756" rIns="25756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30" id="130"/>
            <p:cNvGrpSpPr/>
            <p:nvPr/>
          </p:nvGrpSpPr>
          <p:grpSpPr>
            <a:xfrm rot="0">
              <a:off x="0" y="0"/>
              <a:ext cx="4630531" cy="796167"/>
              <a:chOff x="0" y="0"/>
              <a:chExt cx="4727272" cy="812800"/>
            </a:xfrm>
          </p:grpSpPr>
          <p:sp>
            <p:nvSpPr>
              <p:cNvPr name="Freeform 131" id="131"/>
              <p:cNvSpPr/>
              <p:nvPr/>
            </p:nvSpPr>
            <p:spPr>
              <a:xfrm flipH="false" flipV="false" rot="0">
                <a:off x="0" y="0"/>
                <a:ext cx="472727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4727272">
                    <a:moveTo>
                      <a:pt x="2363636" y="0"/>
                    </a:moveTo>
                    <a:lnTo>
                      <a:pt x="4727272" y="406400"/>
                    </a:lnTo>
                    <a:lnTo>
                      <a:pt x="2363636" y="812800"/>
                    </a:lnTo>
                    <a:lnTo>
                      <a:pt x="0" y="406400"/>
                    </a:lnTo>
                    <a:lnTo>
                      <a:pt x="2363636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2" id="132"/>
              <p:cNvSpPr txBox="true"/>
              <p:nvPr/>
            </p:nvSpPr>
            <p:spPr>
              <a:xfrm>
                <a:off x="812500" y="82550"/>
                <a:ext cx="3102272" cy="590550"/>
              </a:xfrm>
              <a:prstGeom prst="rect">
                <a:avLst/>
              </a:prstGeom>
            </p:spPr>
            <p:txBody>
              <a:bodyPr anchor="ctr" rtlCol="false" tIns="25756" lIns="25756" bIns="25756" rIns="25756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pSp>
        <p:nvGrpSpPr>
          <p:cNvPr name="Group 133" id="133"/>
          <p:cNvGrpSpPr/>
          <p:nvPr/>
        </p:nvGrpSpPr>
        <p:grpSpPr>
          <a:xfrm rot="0">
            <a:off x="9744131" y="7338234"/>
            <a:ext cx="3472898" cy="6707296"/>
            <a:chOff x="0" y="0"/>
            <a:chExt cx="4630531" cy="8943061"/>
          </a:xfrm>
        </p:grpSpPr>
        <p:grpSp>
          <p:nvGrpSpPr>
            <p:cNvPr name="Group 134" id="134"/>
            <p:cNvGrpSpPr/>
            <p:nvPr/>
          </p:nvGrpSpPr>
          <p:grpSpPr>
            <a:xfrm rot="0">
              <a:off x="0" y="398083"/>
              <a:ext cx="2315266" cy="8544978"/>
              <a:chOff x="0" y="0"/>
              <a:chExt cx="789427" cy="2913548"/>
            </a:xfrm>
          </p:grpSpPr>
          <p:sp>
            <p:nvSpPr>
              <p:cNvPr name="Freeform 135" id="135"/>
              <p:cNvSpPr/>
              <p:nvPr/>
            </p:nvSpPr>
            <p:spPr>
              <a:xfrm flipH="false" flipV="false" rot="0">
                <a:off x="0" y="0"/>
                <a:ext cx="789427" cy="2913548"/>
              </a:xfrm>
              <a:custGeom>
                <a:avLst/>
                <a:gdLst/>
                <a:ahLst/>
                <a:cxnLst/>
                <a:rect r="r" b="b" t="t" l="l"/>
                <a:pathLst>
                  <a:path h="2913548" w="789427">
                    <a:moveTo>
                      <a:pt x="0" y="0"/>
                    </a:moveTo>
                    <a:lnTo>
                      <a:pt x="789427" y="0"/>
                    </a:lnTo>
                    <a:lnTo>
                      <a:pt x="789427" y="2913548"/>
                    </a:lnTo>
                    <a:lnTo>
                      <a:pt x="0" y="291354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33333">
                    <a:srgbClr val="FFFFFF">
                      <a:alpha val="27500"/>
                    </a:srgbClr>
                  </a:gs>
                  <a:gs pos="66667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700000"/>
              </a:gradFill>
            </p:spPr>
          </p:sp>
          <p:sp>
            <p:nvSpPr>
              <p:cNvPr name="TextBox 136" id="136"/>
              <p:cNvSpPr txBox="true"/>
              <p:nvPr/>
            </p:nvSpPr>
            <p:spPr>
              <a:xfrm>
                <a:off x="0" y="-57150"/>
                <a:ext cx="789427" cy="2970698"/>
              </a:xfrm>
              <a:prstGeom prst="rect">
                <a:avLst/>
              </a:prstGeom>
            </p:spPr>
            <p:txBody>
              <a:bodyPr anchor="ctr" rtlCol="false" tIns="25756" lIns="25756" bIns="25756" rIns="25756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37" id="137"/>
            <p:cNvGrpSpPr/>
            <p:nvPr/>
          </p:nvGrpSpPr>
          <p:grpSpPr>
            <a:xfrm rot="0">
              <a:off x="2315266" y="398083"/>
              <a:ext cx="2315266" cy="8544978"/>
              <a:chOff x="0" y="0"/>
              <a:chExt cx="789427" cy="2913548"/>
            </a:xfrm>
          </p:grpSpPr>
          <p:sp>
            <p:nvSpPr>
              <p:cNvPr name="Freeform 138" id="138"/>
              <p:cNvSpPr/>
              <p:nvPr/>
            </p:nvSpPr>
            <p:spPr>
              <a:xfrm flipH="false" flipV="false" rot="0">
                <a:off x="0" y="0"/>
                <a:ext cx="789427" cy="2913548"/>
              </a:xfrm>
              <a:custGeom>
                <a:avLst/>
                <a:gdLst/>
                <a:ahLst/>
                <a:cxnLst/>
                <a:rect r="r" b="b" t="t" l="l"/>
                <a:pathLst>
                  <a:path h="2913548" w="789427">
                    <a:moveTo>
                      <a:pt x="0" y="0"/>
                    </a:moveTo>
                    <a:lnTo>
                      <a:pt x="789427" y="0"/>
                    </a:lnTo>
                    <a:lnTo>
                      <a:pt x="789427" y="2913548"/>
                    </a:lnTo>
                    <a:lnTo>
                      <a:pt x="0" y="291354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33333">
                    <a:srgbClr val="FFFFFF">
                      <a:alpha val="27500"/>
                    </a:srgbClr>
                  </a:gs>
                  <a:gs pos="66667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700000"/>
              </a:gradFill>
            </p:spPr>
          </p:sp>
          <p:sp>
            <p:nvSpPr>
              <p:cNvPr name="TextBox 139" id="139"/>
              <p:cNvSpPr txBox="true"/>
              <p:nvPr/>
            </p:nvSpPr>
            <p:spPr>
              <a:xfrm>
                <a:off x="0" y="-57150"/>
                <a:ext cx="789427" cy="2970698"/>
              </a:xfrm>
              <a:prstGeom prst="rect">
                <a:avLst/>
              </a:prstGeom>
            </p:spPr>
            <p:txBody>
              <a:bodyPr anchor="ctr" rtlCol="false" tIns="25756" lIns="25756" bIns="25756" rIns="25756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40" id="140"/>
            <p:cNvGrpSpPr/>
            <p:nvPr/>
          </p:nvGrpSpPr>
          <p:grpSpPr>
            <a:xfrm rot="0">
              <a:off x="0" y="0"/>
              <a:ext cx="4630531" cy="796167"/>
              <a:chOff x="0" y="0"/>
              <a:chExt cx="4727272" cy="812800"/>
            </a:xfrm>
          </p:grpSpPr>
          <p:sp>
            <p:nvSpPr>
              <p:cNvPr name="Freeform 141" id="141"/>
              <p:cNvSpPr/>
              <p:nvPr/>
            </p:nvSpPr>
            <p:spPr>
              <a:xfrm flipH="false" flipV="false" rot="0">
                <a:off x="0" y="0"/>
                <a:ext cx="472727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4727272">
                    <a:moveTo>
                      <a:pt x="2363636" y="0"/>
                    </a:moveTo>
                    <a:lnTo>
                      <a:pt x="4727272" y="406400"/>
                    </a:lnTo>
                    <a:lnTo>
                      <a:pt x="2363636" y="812800"/>
                    </a:lnTo>
                    <a:lnTo>
                      <a:pt x="0" y="406400"/>
                    </a:lnTo>
                    <a:lnTo>
                      <a:pt x="2363636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2" id="142"/>
              <p:cNvSpPr txBox="true"/>
              <p:nvPr/>
            </p:nvSpPr>
            <p:spPr>
              <a:xfrm>
                <a:off x="812500" y="82550"/>
                <a:ext cx="3102272" cy="590550"/>
              </a:xfrm>
              <a:prstGeom prst="rect">
                <a:avLst/>
              </a:prstGeom>
            </p:spPr>
            <p:txBody>
              <a:bodyPr anchor="ctr" rtlCol="false" tIns="25756" lIns="25756" bIns="25756" rIns="25756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143" id="143"/>
          <p:cNvSpPr txBox="true"/>
          <p:nvPr/>
        </p:nvSpPr>
        <p:spPr>
          <a:xfrm rot="0">
            <a:off x="2723894" y="2982205"/>
            <a:ext cx="12840211" cy="44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b="true" sz="30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CAPSTONE FASE 1</a:t>
            </a:r>
          </a:p>
        </p:txBody>
      </p:sp>
      <p:sp>
        <p:nvSpPr>
          <p:cNvPr name="TextBox 144" id="144"/>
          <p:cNvSpPr txBox="true"/>
          <p:nvPr/>
        </p:nvSpPr>
        <p:spPr>
          <a:xfrm rot="0">
            <a:off x="5405075" y="3702281"/>
            <a:ext cx="7477850" cy="71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7"/>
              </a:lnSpc>
            </a:pPr>
            <a:r>
              <a:rPr lang="en-US" sz="20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Integrantes: Matías Mora - Sebastián Leyton</a:t>
            </a:r>
          </a:p>
          <a:p>
            <a:pPr algn="ctr">
              <a:lnSpc>
                <a:spcPts val="2827"/>
              </a:lnSpc>
            </a:pPr>
            <a:r>
              <a:rPr lang="en-US" sz="20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Docente: Luis Alberto Bravo Yanes</a:t>
            </a:r>
          </a:p>
        </p:txBody>
      </p:sp>
      <p:sp>
        <p:nvSpPr>
          <p:cNvPr name="TextBox 145" id="145"/>
          <p:cNvSpPr txBox="true"/>
          <p:nvPr/>
        </p:nvSpPr>
        <p:spPr>
          <a:xfrm rot="0">
            <a:off x="7099084" y="3380426"/>
            <a:ext cx="4089832" cy="308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7"/>
              </a:lnSpc>
            </a:pPr>
            <a:r>
              <a:rPr lang="en-US" sz="17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GPY7111-006D</a:t>
            </a:r>
          </a:p>
        </p:txBody>
      </p:sp>
      <p:sp>
        <p:nvSpPr>
          <p:cNvPr name="TextBox 146" id="146"/>
          <p:cNvSpPr txBox="true"/>
          <p:nvPr/>
        </p:nvSpPr>
        <p:spPr>
          <a:xfrm rot="0">
            <a:off x="2723894" y="1513286"/>
            <a:ext cx="12840211" cy="1389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b="true" sz="49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PLATAFORMA WEB PARA LA GESTIÓN DEL INGRESO DE VEHÍCULOS EN PEPSICO CHILE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717385"/>
            <a:ext cx="2869078" cy="3569615"/>
          </a:xfrm>
          <a:custGeom>
            <a:avLst/>
            <a:gdLst/>
            <a:ahLst/>
            <a:cxnLst/>
            <a:rect r="r" b="b" t="t" l="l"/>
            <a:pathLst>
              <a:path h="3569615" w="2869078">
                <a:moveTo>
                  <a:pt x="0" y="0"/>
                </a:moveTo>
                <a:lnTo>
                  <a:pt x="2869078" y="0"/>
                </a:lnTo>
                <a:lnTo>
                  <a:pt x="2869078" y="3569615"/>
                </a:lnTo>
                <a:lnTo>
                  <a:pt x="0" y="3569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29000" y="2857500"/>
            <a:ext cx="5048250" cy="5715000"/>
            <a:chOff x="0" y="0"/>
            <a:chExt cx="37351278" cy="422844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351277" cy="42284467"/>
            </a:xfrm>
            <a:custGeom>
              <a:avLst/>
              <a:gdLst/>
              <a:ahLst/>
              <a:cxnLst/>
              <a:rect r="r" b="b" t="t" l="l"/>
              <a:pathLst>
                <a:path h="42284467" w="37351277">
                  <a:moveTo>
                    <a:pt x="26071" y="0"/>
                  </a:moveTo>
                  <a:lnTo>
                    <a:pt x="37325207" y="0"/>
                  </a:lnTo>
                  <a:cubicBezTo>
                    <a:pt x="37332121" y="0"/>
                    <a:pt x="37338750" y="2747"/>
                    <a:pt x="37343640" y="7636"/>
                  </a:cubicBezTo>
                  <a:cubicBezTo>
                    <a:pt x="37348530" y="12525"/>
                    <a:pt x="37351277" y="19156"/>
                    <a:pt x="37351277" y="26071"/>
                  </a:cubicBezTo>
                  <a:lnTo>
                    <a:pt x="37351277" y="42258397"/>
                  </a:lnTo>
                  <a:cubicBezTo>
                    <a:pt x="37351277" y="42272793"/>
                    <a:pt x="37339603" y="42284467"/>
                    <a:pt x="37325207" y="42284467"/>
                  </a:cubicBezTo>
                  <a:lnTo>
                    <a:pt x="26071" y="42284467"/>
                  </a:lnTo>
                  <a:cubicBezTo>
                    <a:pt x="19156" y="42284467"/>
                    <a:pt x="12525" y="42281720"/>
                    <a:pt x="7636" y="42276830"/>
                  </a:cubicBezTo>
                  <a:cubicBezTo>
                    <a:pt x="2747" y="42271941"/>
                    <a:pt x="0" y="42265312"/>
                    <a:pt x="0" y="42258397"/>
                  </a:cubicBezTo>
                  <a:lnTo>
                    <a:pt x="0" y="26071"/>
                  </a:lnTo>
                  <a:cubicBezTo>
                    <a:pt x="0" y="11672"/>
                    <a:pt x="11672" y="0"/>
                    <a:pt x="26071" y="0"/>
                  </a:cubicBezTo>
                  <a:close/>
                </a:path>
              </a:pathLst>
            </a:custGeom>
            <a:blipFill>
              <a:blip r:embed="rId5">
                <a:alphaModFix amt="55000"/>
              </a:blip>
              <a:stretch>
                <a:fillRect l="-24601" t="0" r="-2460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525000" y="2857500"/>
            <a:ext cx="5048250" cy="5715000"/>
            <a:chOff x="0" y="0"/>
            <a:chExt cx="33102750" cy="374748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102752" cy="37474810"/>
            </a:xfrm>
            <a:custGeom>
              <a:avLst/>
              <a:gdLst/>
              <a:ahLst/>
              <a:cxnLst/>
              <a:rect r="r" b="b" t="t" l="l"/>
              <a:pathLst>
                <a:path h="37474810" w="33102752">
                  <a:moveTo>
                    <a:pt x="26071" y="0"/>
                  </a:moveTo>
                  <a:lnTo>
                    <a:pt x="33076682" y="0"/>
                  </a:lnTo>
                  <a:cubicBezTo>
                    <a:pt x="33091078" y="0"/>
                    <a:pt x="33102752" y="11672"/>
                    <a:pt x="33102752" y="26071"/>
                  </a:cubicBezTo>
                  <a:lnTo>
                    <a:pt x="33102752" y="37448741"/>
                  </a:lnTo>
                  <a:cubicBezTo>
                    <a:pt x="33102752" y="37455655"/>
                    <a:pt x="33100004" y="37462284"/>
                    <a:pt x="33095115" y="37467174"/>
                  </a:cubicBezTo>
                  <a:cubicBezTo>
                    <a:pt x="33090225" y="37472063"/>
                    <a:pt x="33083596" y="37474810"/>
                    <a:pt x="33076682" y="37474810"/>
                  </a:cubicBezTo>
                  <a:lnTo>
                    <a:pt x="26071" y="37474810"/>
                  </a:lnTo>
                  <a:cubicBezTo>
                    <a:pt x="11672" y="37474810"/>
                    <a:pt x="0" y="37463137"/>
                    <a:pt x="0" y="37448741"/>
                  </a:cubicBezTo>
                  <a:lnTo>
                    <a:pt x="0" y="26071"/>
                  </a:lnTo>
                  <a:cubicBezTo>
                    <a:pt x="0" y="11672"/>
                    <a:pt x="11672" y="0"/>
                    <a:pt x="26071" y="0"/>
                  </a:cubicBezTo>
                  <a:close/>
                </a:path>
              </a:pathLst>
            </a:custGeom>
            <a:blipFill>
              <a:blip r:embed="rId6"/>
              <a:stretch>
                <a:fillRect l="-34958" t="0" r="-3495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72777" y="597549"/>
            <a:ext cx="1111845" cy="431151"/>
            <a:chOff x="0" y="0"/>
            <a:chExt cx="1482461" cy="57486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93231" cy="9323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240819"/>
              <a:ext cx="93231" cy="93231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277846" y="0"/>
              <a:ext cx="93231" cy="9323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77846" y="240819"/>
              <a:ext cx="93231" cy="93231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555692" y="0"/>
              <a:ext cx="93231" cy="93231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555692" y="240819"/>
              <a:ext cx="93231" cy="93231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833538" y="0"/>
              <a:ext cx="93231" cy="93231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833538" y="240819"/>
              <a:ext cx="93231" cy="93231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1111384" y="0"/>
              <a:ext cx="93231" cy="93231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1111384" y="240819"/>
              <a:ext cx="93231" cy="93231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1389230" y="0"/>
              <a:ext cx="93231" cy="93231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1389230" y="240819"/>
              <a:ext cx="93231" cy="93231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481638"/>
              <a:ext cx="93231" cy="93231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277846" y="481638"/>
              <a:ext cx="93231" cy="93231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555692" y="481638"/>
              <a:ext cx="93231" cy="93231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833538" y="481638"/>
              <a:ext cx="93231" cy="93231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1111384" y="481638"/>
              <a:ext cx="93231" cy="93231"/>
              <a:chOff x="0" y="0"/>
              <a:chExt cx="812800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389230" y="481638"/>
              <a:ext cx="93231" cy="93231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  <p:grpSp>
        <p:nvGrpSpPr>
          <p:cNvPr name="Group 63" id="63"/>
          <p:cNvGrpSpPr/>
          <p:nvPr/>
        </p:nvGrpSpPr>
        <p:grpSpPr>
          <a:xfrm rot="0">
            <a:off x="16703377" y="9042724"/>
            <a:ext cx="1111845" cy="431151"/>
            <a:chOff x="0" y="0"/>
            <a:chExt cx="1482461" cy="574869"/>
          </a:xfrm>
        </p:grpSpPr>
        <p:grpSp>
          <p:nvGrpSpPr>
            <p:cNvPr name="Group 64" id="64"/>
            <p:cNvGrpSpPr/>
            <p:nvPr/>
          </p:nvGrpSpPr>
          <p:grpSpPr>
            <a:xfrm rot="0">
              <a:off x="0" y="0"/>
              <a:ext cx="93231" cy="93231"/>
              <a:chOff x="0" y="0"/>
              <a:chExt cx="812800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0" y="240819"/>
              <a:ext cx="93231" cy="93231"/>
              <a:chOff x="0" y="0"/>
              <a:chExt cx="812800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277846" y="0"/>
              <a:ext cx="93231" cy="93231"/>
              <a:chOff x="0" y="0"/>
              <a:chExt cx="812800" cy="8128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277846" y="240819"/>
              <a:ext cx="93231" cy="93231"/>
              <a:chOff x="0" y="0"/>
              <a:chExt cx="812800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555692" y="0"/>
              <a:ext cx="93231" cy="93231"/>
              <a:chOff x="0" y="0"/>
              <a:chExt cx="812800" cy="812800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9" id="79"/>
            <p:cNvGrpSpPr/>
            <p:nvPr/>
          </p:nvGrpSpPr>
          <p:grpSpPr>
            <a:xfrm rot="0">
              <a:off x="555692" y="240819"/>
              <a:ext cx="93231" cy="93231"/>
              <a:chOff x="0" y="0"/>
              <a:chExt cx="812800" cy="812800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2" id="82"/>
            <p:cNvGrpSpPr/>
            <p:nvPr/>
          </p:nvGrpSpPr>
          <p:grpSpPr>
            <a:xfrm rot="0">
              <a:off x="833538" y="0"/>
              <a:ext cx="93231" cy="93231"/>
              <a:chOff x="0" y="0"/>
              <a:chExt cx="812800" cy="812800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5" id="85"/>
            <p:cNvGrpSpPr/>
            <p:nvPr/>
          </p:nvGrpSpPr>
          <p:grpSpPr>
            <a:xfrm rot="0">
              <a:off x="833538" y="240819"/>
              <a:ext cx="93231" cy="93231"/>
              <a:chOff x="0" y="0"/>
              <a:chExt cx="812800" cy="812800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8" id="88"/>
            <p:cNvGrpSpPr/>
            <p:nvPr/>
          </p:nvGrpSpPr>
          <p:grpSpPr>
            <a:xfrm rot="0">
              <a:off x="1111384" y="0"/>
              <a:ext cx="93231" cy="93231"/>
              <a:chOff x="0" y="0"/>
              <a:chExt cx="812800" cy="812800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1" id="91"/>
            <p:cNvGrpSpPr/>
            <p:nvPr/>
          </p:nvGrpSpPr>
          <p:grpSpPr>
            <a:xfrm rot="0">
              <a:off x="1111384" y="240819"/>
              <a:ext cx="93231" cy="93231"/>
              <a:chOff x="0" y="0"/>
              <a:chExt cx="812800" cy="812800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4" id="94"/>
            <p:cNvGrpSpPr/>
            <p:nvPr/>
          </p:nvGrpSpPr>
          <p:grpSpPr>
            <a:xfrm rot="0">
              <a:off x="1389230" y="0"/>
              <a:ext cx="93231" cy="93231"/>
              <a:chOff x="0" y="0"/>
              <a:chExt cx="812800" cy="812800"/>
            </a:xfrm>
          </p:grpSpPr>
          <p:sp>
            <p:nvSpPr>
              <p:cNvPr name="Freeform 95" id="9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6" id="9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7" id="97"/>
            <p:cNvGrpSpPr/>
            <p:nvPr/>
          </p:nvGrpSpPr>
          <p:grpSpPr>
            <a:xfrm rot="0">
              <a:off x="1389230" y="240819"/>
              <a:ext cx="93231" cy="93231"/>
              <a:chOff x="0" y="0"/>
              <a:chExt cx="812800" cy="812800"/>
            </a:xfrm>
          </p:grpSpPr>
          <p:sp>
            <p:nvSpPr>
              <p:cNvPr name="Freeform 98" id="9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9" id="9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0" id="100"/>
            <p:cNvGrpSpPr/>
            <p:nvPr/>
          </p:nvGrpSpPr>
          <p:grpSpPr>
            <a:xfrm rot="0">
              <a:off x="0" y="481638"/>
              <a:ext cx="93231" cy="93231"/>
              <a:chOff x="0" y="0"/>
              <a:chExt cx="812800" cy="812800"/>
            </a:xfrm>
          </p:grpSpPr>
          <p:sp>
            <p:nvSpPr>
              <p:cNvPr name="Freeform 101" id="10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2" id="10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3" id="103"/>
            <p:cNvGrpSpPr/>
            <p:nvPr/>
          </p:nvGrpSpPr>
          <p:grpSpPr>
            <a:xfrm rot="0">
              <a:off x="277846" y="481638"/>
              <a:ext cx="93231" cy="93231"/>
              <a:chOff x="0" y="0"/>
              <a:chExt cx="812800" cy="812800"/>
            </a:xfrm>
          </p:grpSpPr>
          <p:sp>
            <p:nvSpPr>
              <p:cNvPr name="Freeform 104" id="10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5" id="10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6" id="106"/>
            <p:cNvGrpSpPr/>
            <p:nvPr/>
          </p:nvGrpSpPr>
          <p:grpSpPr>
            <a:xfrm rot="0">
              <a:off x="555692" y="481638"/>
              <a:ext cx="93231" cy="93231"/>
              <a:chOff x="0" y="0"/>
              <a:chExt cx="812800" cy="812800"/>
            </a:xfrm>
          </p:grpSpPr>
          <p:sp>
            <p:nvSpPr>
              <p:cNvPr name="Freeform 107" id="10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8" id="10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9" id="109"/>
            <p:cNvGrpSpPr/>
            <p:nvPr/>
          </p:nvGrpSpPr>
          <p:grpSpPr>
            <a:xfrm rot="0">
              <a:off x="833538" y="481638"/>
              <a:ext cx="93231" cy="93231"/>
              <a:chOff x="0" y="0"/>
              <a:chExt cx="812800" cy="812800"/>
            </a:xfrm>
          </p:grpSpPr>
          <p:sp>
            <p:nvSpPr>
              <p:cNvPr name="Freeform 110" id="1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1" id="11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12" id="112"/>
            <p:cNvGrpSpPr/>
            <p:nvPr/>
          </p:nvGrpSpPr>
          <p:grpSpPr>
            <a:xfrm rot="0">
              <a:off x="1111384" y="481638"/>
              <a:ext cx="93231" cy="93231"/>
              <a:chOff x="0" y="0"/>
              <a:chExt cx="812800" cy="812800"/>
            </a:xfrm>
          </p:grpSpPr>
          <p:sp>
            <p:nvSpPr>
              <p:cNvPr name="Freeform 113" id="1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4" id="11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15" id="115"/>
            <p:cNvGrpSpPr/>
            <p:nvPr/>
          </p:nvGrpSpPr>
          <p:grpSpPr>
            <a:xfrm rot="0">
              <a:off x="1389230" y="481638"/>
              <a:ext cx="93231" cy="93231"/>
              <a:chOff x="0" y="0"/>
              <a:chExt cx="812800" cy="812800"/>
            </a:xfrm>
          </p:grpSpPr>
          <p:sp>
            <p:nvSpPr>
              <p:cNvPr name="Freeform 116" id="1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7" id="11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  <p:sp>
        <p:nvSpPr>
          <p:cNvPr name="TextBox 118" id="118"/>
          <p:cNvSpPr txBox="true"/>
          <p:nvPr/>
        </p:nvSpPr>
        <p:spPr>
          <a:xfrm rot="0">
            <a:off x="4798791" y="2958538"/>
            <a:ext cx="2308668" cy="679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68"/>
              </a:lnSpc>
              <a:spcBef>
                <a:spcPct val="0"/>
              </a:spcBef>
            </a:pPr>
            <a:r>
              <a:rPr lang="en-US" b="true" sz="397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Contexto</a:t>
            </a:r>
          </a:p>
        </p:txBody>
      </p:sp>
      <p:sp>
        <p:nvSpPr>
          <p:cNvPr name="TextBox 119" id="119"/>
          <p:cNvSpPr txBox="true"/>
          <p:nvPr/>
        </p:nvSpPr>
        <p:spPr>
          <a:xfrm rot="0">
            <a:off x="10864888" y="2974527"/>
            <a:ext cx="2368474" cy="66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21"/>
              </a:lnSpc>
              <a:spcBef>
                <a:spcPct val="0"/>
              </a:spcBef>
            </a:pPr>
            <a:r>
              <a:rPr lang="en-US" b="true" sz="387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</a:t>
            </a:r>
          </a:p>
        </p:txBody>
      </p:sp>
      <p:grpSp>
        <p:nvGrpSpPr>
          <p:cNvPr name="Group 120" id="120"/>
          <p:cNvGrpSpPr/>
          <p:nvPr/>
        </p:nvGrpSpPr>
        <p:grpSpPr>
          <a:xfrm rot="0">
            <a:off x="11109558" y="1419609"/>
            <a:ext cx="1873985" cy="1873985"/>
            <a:chOff x="0" y="0"/>
            <a:chExt cx="2498647" cy="2498647"/>
          </a:xfrm>
        </p:grpSpPr>
        <p:sp>
          <p:nvSpPr>
            <p:cNvPr name="Freeform 121" id="121"/>
            <p:cNvSpPr/>
            <p:nvPr/>
          </p:nvSpPr>
          <p:spPr>
            <a:xfrm flipH="false" flipV="false" rot="0">
              <a:off x="0" y="0"/>
              <a:ext cx="2498647" cy="2498647"/>
            </a:xfrm>
            <a:custGeom>
              <a:avLst/>
              <a:gdLst/>
              <a:ahLst/>
              <a:cxnLst/>
              <a:rect r="r" b="b" t="t" l="l"/>
              <a:pathLst>
                <a:path h="2498647" w="2498647">
                  <a:moveTo>
                    <a:pt x="0" y="0"/>
                  </a:moveTo>
                  <a:lnTo>
                    <a:pt x="2498647" y="0"/>
                  </a:lnTo>
                  <a:lnTo>
                    <a:pt x="2498647" y="2498647"/>
                  </a:lnTo>
                  <a:lnTo>
                    <a:pt x="0" y="2498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122" id="122"/>
            <p:cNvGrpSpPr>
              <a:grpSpLocks noChangeAspect="true"/>
            </p:cNvGrpSpPr>
            <p:nvPr/>
          </p:nvGrpSpPr>
          <p:grpSpPr>
            <a:xfrm rot="0">
              <a:off x="0" y="0"/>
              <a:ext cx="2237828" cy="2237828"/>
              <a:chOff x="0" y="0"/>
              <a:chExt cx="495300" cy="495300"/>
            </a:xfrm>
          </p:grpSpPr>
          <p:sp>
            <p:nvSpPr>
              <p:cNvPr name="Freeform 123" id="123"/>
              <p:cNvSpPr/>
              <p:nvPr/>
            </p:nvSpPr>
            <p:spPr>
              <a:xfrm flipH="false" flipV="false" rot="0">
                <a:off x="0" y="0"/>
                <a:ext cx="495300" cy="495300"/>
              </a:xfrm>
              <a:custGeom>
                <a:avLst/>
                <a:gdLst/>
                <a:ahLst/>
                <a:cxnLst/>
                <a:rect r="r" b="b" t="t" l="l"/>
                <a:pathLst>
                  <a:path h="495300" w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161616"/>
              </a:solidFill>
            </p:spPr>
          </p:sp>
          <p:sp>
            <p:nvSpPr>
              <p:cNvPr name="Freeform 124" id="124"/>
              <p:cNvSpPr/>
              <p:nvPr/>
            </p:nvSpPr>
            <p:spPr>
              <a:xfrm flipH="false" flipV="false" rot="0"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sp>
          <p:nvSpPr>
            <p:cNvPr name="Freeform 125" id="125"/>
            <p:cNvSpPr/>
            <p:nvPr/>
          </p:nvSpPr>
          <p:spPr>
            <a:xfrm flipH="false" flipV="false" rot="0">
              <a:off x="622835" y="652987"/>
              <a:ext cx="970912" cy="970912"/>
            </a:xfrm>
            <a:custGeom>
              <a:avLst/>
              <a:gdLst/>
              <a:ahLst/>
              <a:cxnLst/>
              <a:rect r="r" b="b" t="t" l="l"/>
              <a:pathLst>
                <a:path h="970912" w="970912">
                  <a:moveTo>
                    <a:pt x="0" y="0"/>
                  </a:moveTo>
                  <a:lnTo>
                    <a:pt x="970912" y="0"/>
                  </a:lnTo>
                  <a:lnTo>
                    <a:pt x="970912" y="970912"/>
                  </a:lnTo>
                  <a:lnTo>
                    <a:pt x="0" y="970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6" id="126"/>
          <p:cNvGrpSpPr/>
          <p:nvPr/>
        </p:nvGrpSpPr>
        <p:grpSpPr>
          <a:xfrm rot="0">
            <a:off x="4990641" y="1419609"/>
            <a:ext cx="1924968" cy="1924968"/>
            <a:chOff x="0" y="0"/>
            <a:chExt cx="2566624" cy="2566624"/>
          </a:xfrm>
        </p:grpSpPr>
        <p:sp>
          <p:nvSpPr>
            <p:cNvPr name="Freeform 127" id="127"/>
            <p:cNvSpPr/>
            <p:nvPr/>
          </p:nvSpPr>
          <p:spPr>
            <a:xfrm flipH="false" flipV="false" rot="0">
              <a:off x="0" y="0"/>
              <a:ext cx="2566624" cy="2566624"/>
            </a:xfrm>
            <a:custGeom>
              <a:avLst/>
              <a:gdLst/>
              <a:ahLst/>
              <a:cxnLst/>
              <a:rect r="r" b="b" t="t" l="l"/>
              <a:pathLst>
                <a:path h="2566624" w="2566624">
                  <a:moveTo>
                    <a:pt x="0" y="0"/>
                  </a:moveTo>
                  <a:lnTo>
                    <a:pt x="2566624" y="0"/>
                  </a:lnTo>
                  <a:lnTo>
                    <a:pt x="2566624" y="2566624"/>
                  </a:lnTo>
                  <a:lnTo>
                    <a:pt x="0" y="2566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128" id="128"/>
            <p:cNvGrpSpPr>
              <a:grpSpLocks noChangeAspect="true"/>
            </p:cNvGrpSpPr>
            <p:nvPr/>
          </p:nvGrpSpPr>
          <p:grpSpPr>
            <a:xfrm rot="0">
              <a:off x="0" y="0"/>
              <a:ext cx="2298709" cy="2298709"/>
              <a:chOff x="0" y="0"/>
              <a:chExt cx="495300" cy="495300"/>
            </a:xfrm>
          </p:grpSpPr>
          <p:sp>
            <p:nvSpPr>
              <p:cNvPr name="Freeform 129" id="129"/>
              <p:cNvSpPr/>
              <p:nvPr/>
            </p:nvSpPr>
            <p:spPr>
              <a:xfrm flipH="false" flipV="false" rot="0">
                <a:off x="0" y="0"/>
                <a:ext cx="495300" cy="495300"/>
              </a:xfrm>
              <a:custGeom>
                <a:avLst/>
                <a:gdLst/>
                <a:ahLst/>
                <a:cxnLst/>
                <a:rect r="r" b="b" t="t" l="l"/>
                <a:pathLst>
                  <a:path h="495300" w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161616"/>
              </a:solidFill>
            </p:spPr>
          </p:sp>
          <p:sp>
            <p:nvSpPr>
              <p:cNvPr name="Freeform 130" id="130"/>
              <p:cNvSpPr/>
              <p:nvPr/>
            </p:nvSpPr>
            <p:spPr>
              <a:xfrm flipH="false" flipV="false" rot="0"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sp>
          <p:nvSpPr>
            <p:cNvPr name="Freeform 131" id="131"/>
            <p:cNvSpPr/>
            <p:nvPr/>
          </p:nvSpPr>
          <p:spPr>
            <a:xfrm flipH="false" flipV="false" rot="0">
              <a:off x="480805" y="520082"/>
              <a:ext cx="1337100" cy="1258545"/>
            </a:xfrm>
            <a:custGeom>
              <a:avLst/>
              <a:gdLst/>
              <a:ahLst/>
              <a:cxnLst/>
              <a:rect r="r" b="b" t="t" l="l"/>
              <a:pathLst>
                <a:path h="1258545" w="1337100">
                  <a:moveTo>
                    <a:pt x="0" y="0"/>
                  </a:moveTo>
                  <a:lnTo>
                    <a:pt x="1337099" y="0"/>
                  </a:lnTo>
                  <a:lnTo>
                    <a:pt x="1337099" y="1258545"/>
                  </a:lnTo>
                  <a:lnTo>
                    <a:pt x="0" y="1258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32" id="132"/>
          <p:cNvSpPr txBox="true"/>
          <p:nvPr/>
        </p:nvSpPr>
        <p:spPr>
          <a:xfrm rot="0">
            <a:off x="5355107" y="254090"/>
            <a:ext cx="7834309" cy="77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5"/>
              </a:lnSpc>
            </a:pPr>
            <a:r>
              <a:rPr lang="en-US" sz="5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Contexto y Problema</a:t>
            </a:r>
          </a:p>
        </p:txBody>
      </p:sp>
      <p:sp>
        <p:nvSpPr>
          <p:cNvPr name="TextBox 133" id="133"/>
          <p:cNvSpPr txBox="true"/>
          <p:nvPr/>
        </p:nvSpPr>
        <p:spPr>
          <a:xfrm rot="0">
            <a:off x="3577363" y="3831993"/>
            <a:ext cx="4762184" cy="354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PepsiCo Chile administra una de las flotas de transporte más extensas del país, encargada de distribuir productos a nivel nacional. Actualmente, el proceso de ingreso de camiones y vehículos a los talleres para mantenimiento o reparación se gestiona de manera manual, utilizando hojas de cálculo y comunicación vía WhatsApp.</a:t>
            </a:r>
          </a:p>
        </p:txBody>
      </p:sp>
      <p:sp>
        <p:nvSpPr>
          <p:cNvPr name="TextBox 134" id="134"/>
          <p:cNvSpPr txBox="true"/>
          <p:nvPr/>
        </p:nvSpPr>
        <p:spPr>
          <a:xfrm rot="0">
            <a:off x="9669093" y="3841518"/>
            <a:ext cx="4754914" cy="441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alta de trazabilidad y control, ya que no existe un registro centralizado del estado de cada vehículo ni del historial de reparaciones.</a:t>
            </a:r>
          </a:p>
          <a:p>
            <a:pPr algn="just">
              <a:lnSpc>
                <a:spcPts val="2520"/>
              </a:lnSpc>
            </a:pPr>
          </a:p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Descoordinación entre áreas y duplicación de datos, lo que genera errores y retrabajo.</a:t>
            </a:r>
          </a:p>
          <a:p>
            <a:pPr algn="just">
              <a:lnSpc>
                <a:spcPts val="2520"/>
              </a:lnSpc>
            </a:pPr>
          </a:p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Imposibilidad de medir de forma precisa los tiempos y la productividad de los talleres, dificultando la planificación y el análisis de desempeño.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717385"/>
            <a:ext cx="2869078" cy="3569615"/>
          </a:xfrm>
          <a:custGeom>
            <a:avLst/>
            <a:gdLst/>
            <a:ahLst/>
            <a:cxnLst/>
            <a:rect r="r" b="b" t="t" l="l"/>
            <a:pathLst>
              <a:path h="3569615" w="2869078">
                <a:moveTo>
                  <a:pt x="0" y="0"/>
                </a:moveTo>
                <a:lnTo>
                  <a:pt x="2869078" y="0"/>
                </a:lnTo>
                <a:lnTo>
                  <a:pt x="2869078" y="3569615"/>
                </a:lnTo>
                <a:lnTo>
                  <a:pt x="0" y="3569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067687" cy="4114800"/>
          </a:xfrm>
          <a:custGeom>
            <a:avLst/>
            <a:gdLst/>
            <a:ahLst/>
            <a:cxnLst/>
            <a:rect r="r" b="b" t="t" l="l"/>
            <a:pathLst>
              <a:path h="4114800" w="2067687">
                <a:moveTo>
                  <a:pt x="0" y="0"/>
                </a:moveTo>
                <a:lnTo>
                  <a:pt x="2067687" y="0"/>
                </a:lnTo>
                <a:lnTo>
                  <a:pt x="20676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819195" y="-808908"/>
            <a:ext cx="1634076" cy="3251892"/>
          </a:xfrm>
          <a:custGeom>
            <a:avLst/>
            <a:gdLst/>
            <a:ahLst/>
            <a:cxnLst/>
            <a:rect r="r" b="b" t="t" l="l"/>
            <a:pathLst>
              <a:path h="3251892" w="1634076">
                <a:moveTo>
                  <a:pt x="0" y="0"/>
                </a:moveTo>
                <a:lnTo>
                  <a:pt x="1634076" y="0"/>
                </a:lnTo>
                <a:lnTo>
                  <a:pt x="1634076" y="3251892"/>
                </a:lnTo>
                <a:lnTo>
                  <a:pt x="0" y="32518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3454540"/>
            <a:ext cx="3892655" cy="3377920"/>
            <a:chOff x="0" y="0"/>
            <a:chExt cx="20247827" cy="175704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47828" cy="17570408"/>
            </a:xfrm>
            <a:custGeom>
              <a:avLst/>
              <a:gdLst/>
              <a:ahLst/>
              <a:cxnLst/>
              <a:rect r="r" b="b" t="t" l="l"/>
              <a:pathLst>
                <a:path h="17570408" w="20247828">
                  <a:moveTo>
                    <a:pt x="99443" y="0"/>
                  </a:moveTo>
                  <a:lnTo>
                    <a:pt x="20148386" y="0"/>
                  </a:lnTo>
                  <a:cubicBezTo>
                    <a:pt x="20203306" y="0"/>
                    <a:pt x="20247828" y="44522"/>
                    <a:pt x="20247828" y="99443"/>
                  </a:cubicBezTo>
                  <a:lnTo>
                    <a:pt x="20247828" y="17470966"/>
                  </a:lnTo>
                  <a:cubicBezTo>
                    <a:pt x="20247828" y="17525887"/>
                    <a:pt x="20203306" y="17570408"/>
                    <a:pt x="20148386" y="17570408"/>
                  </a:cubicBezTo>
                  <a:lnTo>
                    <a:pt x="99443" y="17570408"/>
                  </a:lnTo>
                  <a:cubicBezTo>
                    <a:pt x="44522" y="17570408"/>
                    <a:pt x="0" y="17525887"/>
                    <a:pt x="0" y="17470966"/>
                  </a:cubicBezTo>
                  <a:lnTo>
                    <a:pt x="0" y="99443"/>
                  </a:lnTo>
                  <a:cubicBezTo>
                    <a:pt x="0" y="44522"/>
                    <a:pt x="44522" y="0"/>
                    <a:pt x="99443" y="0"/>
                  </a:cubicBezTo>
                  <a:close/>
                </a:path>
              </a:pathLst>
            </a:custGeom>
            <a:blipFill>
              <a:blip r:embed="rId7">
                <a:alphaModFix amt="75000"/>
              </a:blip>
              <a:stretch>
                <a:fillRect l="-15123" t="0" r="-1512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143818" y="3454540"/>
            <a:ext cx="3892655" cy="3377920"/>
            <a:chOff x="0" y="0"/>
            <a:chExt cx="20247827" cy="175704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247828" cy="17570408"/>
            </a:xfrm>
            <a:custGeom>
              <a:avLst/>
              <a:gdLst/>
              <a:ahLst/>
              <a:cxnLst/>
              <a:rect r="r" b="b" t="t" l="l"/>
              <a:pathLst>
                <a:path h="17570408" w="20247828">
                  <a:moveTo>
                    <a:pt x="99443" y="0"/>
                  </a:moveTo>
                  <a:lnTo>
                    <a:pt x="20148386" y="0"/>
                  </a:lnTo>
                  <a:cubicBezTo>
                    <a:pt x="20203306" y="0"/>
                    <a:pt x="20247828" y="44522"/>
                    <a:pt x="20247828" y="99443"/>
                  </a:cubicBezTo>
                  <a:lnTo>
                    <a:pt x="20247828" y="17470966"/>
                  </a:lnTo>
                  <a:cubicBezTo>
                    <a:pt x="20247828" y="17525887"/>
                    <a:pt x="20203306" y="17570408"/>
                    <a:pt x="20148386" y="17570408"/>
                  </a:cubicBezTo>
                  <a:lnTo>
                    <a:pt x="99443" y="17570408"/>
                  </a:lnTo>
                  <a:cubicBezTo>
                    <a:pt x="44522" y="17570408"/>
                    <a:pt x="0" y="17525887"/>
                    <a:pt x="0" y="17470966"/>
                  </a:cubicBezTo>
                  <a:lnTo>
                    <a:pt x="0" y="99443"/>
                  </a:lnTo>
                  <a:cubicBezTo>
                    <a:pt x="0" y="44522"/>
                    <a:pt x="44522" y="0"/>
                    <a:pt x="99443" y="0"/>
                  </a:cubicBezTo>
                  <a:close/>
                </a:path>
              </a:pathLst>
            </a:custGeom>
            <a:blipFill>
              <a:blip r:embed="rId7">
                <a:alphaModFix amt="75000"/>
              </a:blip>
              <a:stretch>
                <a:fillRect l="-15123" t="0" r="-15123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366645" y="3454540"/>
            <a:ext cx="3892655" cy="3377920"/>
            <a:chOff x="0" y="0"/>
            <a:chExt cx="20247827" cy="1757040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247828" cy="17570408"/>
            </a:xfrm>
            <a:custGeom>
              <a:avLst/>
              <a:gdLst/>
              <a:ahLst/>
              <a:cxnLst/>
              <a:rect r="r" b="b" t="t" l="l"/>
              <a:pathLst>
                <a:path h="17570408" w="20247828">
                  <a:moveTo>
                    <a:pt x="99443" y="0"/>
                  </a:moveTo>
                  <a:lnTo>
                    <a:pt x="20148386" y="0"/>
                  </a:lnTo>
                  <a:cubicBezTo>
                    <a:pt x="20203306" y="0"/>
                    <a:pt x="20247828" y="44522"/>
                    <a:pt x="20247828" y="99443"/>
                  </a:cubicBezTo>
                  <a:lnTo>
                    <a:pt x="20247828" y="17470966"/>
                  </a:lnTo>
                  <a:cubicBezTo>
                    <a:pt x="20247828" y="17525887"/>
                    <a:pt x="20203306" y="17570408"/>
                    <a:pt x="20148386" y="17570408"/>
                  </a:cubicBezTo>
                  <a:lnTo>
                    <a:pt x="99443" y="17570408"/>
                  </a:lnTo>
                  <a:cubicBezTo>
                    <a:pt x="44522" y="17570408"/>
                    <a:pt x="0" y="17525887"/>
                    <a:pt x="0" y="17470966"/>
                  </a:cubicBezTo>
                  <a:lnTo>
                    <a:pt x="0" y="99443"/>
                  </a:lnTo>
                  <a:cubicBezTo>
                    <a:pt x="0" y="44522"/>
                    <a:pt x="44522" y="0"/>
                    <a:pt x="99443" y="0"/>
                  </a:cubicBezTo>
                  <a:close/>
                </a:path>
              </a:pathLst>
            </a:custGeom>
            <a:blipFill>
              <a:blip r:embed="rId7">
                <a:alphaModFix amt="75000"/>
              </a:blip>
              <a:stretch>
                <a:fillRect l="-15123" t="0" r="-15123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255232" y="3454540"/>
            <a:ext cx="3892655" cy="3377920"/>
            <a:chOff x="0" y="0"/>
            <a:chExt cx="20247827" cy="175704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247828" cy="17570408"/>
            </a:xfrm>
            <a:custGeom>
              <a:avLst/>
              <a:gdLst/>
              <a:ahLst/>
              <a:cxnLst/>
              <a:rect r="r" b="b" t="t" l="l"/>
              <a:pathLst>
                <a:path h="17570408" w="20247828">
                  <a:moveTo>
                    <a:pt x="99443" y="0"/>
                  </a:moveTo>
                  <a:lnTo>
                    <a:pt x="20148386" y="0"/>
                  </a:lnTo>
                  <a:cubicBezTo>
                    <a:pt x="20203306" y="0"/>
                    <a:pt x="20247828" y="44522"/>
                    <a:pt x="20247828" y="99443"/>
                  </a:cubicBezTo>
                  <a:lnTo>
                    <a:pt x="20247828" y="17470966"/>
                  </a:lnTo>
                  <a:cubicBezTo>
                    <a:pt x="20247828" y="17525887"/>
                    <a:pt x="20203306" y="17570408"/>
                    <a:pt x="20148386" y="17570408"/>
                  </a:cubicBezTo>
                  <a:lnTo>
                    <a:pt x="99443" y="17570408"/>
                  </a:lnTo>
                  <a:cubicBezTo>
                    <a:pt x="44522" y="17570408"/>
                    <a:pt x="0" y="17525887"/>
                    <a:pt x="0" y="17470966"/>
                  </a:cubicBezTo>
                  <a:lnTo>
                    <a:pt x="0" y="99443"/>
                  </a:lnTo>
                  <a:cubicBezTo>
                    <a:pt x="0" y="44522"/>
                    <a:pt x="44522" y="0"/>
                    <a:pt x="99443" y="0"/>
                  </a:cubicBezTo>
                  <a:close/>
                </a:path>
              </a:pathLst>
            </a:custGeom>
            <a:blipFill>
              <a:blip r:embed="rId7">
                <a:alphaModFix amt="75000"/>
              </a:blip>
              <a:stretch>
                <a:fillRect l="-15123" t="0" r="-15123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492770" y="2584241"/>
            <a:ext cx="1646239" cy="1592938"/>
            <a:chOff x="0" y="0"/>
            <a:chExt cx="1033690" cy="1000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33690" cy="1000222"/>
            </a:xfrm>
            <a:custGeom>
              <a:avLst/>
              <a:gdLst/>
              <a:ahLst/>
              <a:cxnLst/>
              <a:rect r="r" b="b" t="t" l="l"/>
              <a:pathLst>
                <a:path h="1000222" w="1033690">
                  <a:moveTo>
                    <a:pt x="117570" y="0"/>
                  </a:moveTo>
                  <a:lnTo>
                    <a:pt x="916120" y="0"/>
                  </a:lnTo>
                  <a:cubicBezTo>
                    <a:pt x="981052" y="0"/>
                    <a:pt x="1033690" y="52638"/>
                    <a:pt x="1033690" y="117570"/>
                  </a:cubicBezTo>
                  <a:lnTo>
                    <a:pt x="1033690" y="882652"/>
                  </a:lnTo>
                  <a:cubicBezTo>
                    <a:pt x="1033690" y="947584"/>
                    <a:pt x="981052" y="1000222"/>
                    <a:pt x="916120" y="1000222"/>
                  </a:cubicBezTo>
                  <a:lnTo>
                    <a:pt x="117570" y="1000222"/>
                  </a:lnTo>
                  <a:cubicBezTo>
                    <a:pt x="52638" y="1000222"/>
                    <a:pt x="0" y="947584"/>
                    <a:pt x="0" y="882652"/>
                  </a:cubicBezTo>
                  <a:lnTo>
                    <a:pt x="0" y="117570"/>
                  </a:lnTo>
                  <a:cubicBezTo>
                    <a:pt x="0" y="52638"/>
                    <a:pt x="52638" y="0"/>
                    <a:pt x="117570" y="0"/>
                  </a:cubicBez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033690" cy="1047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668663" y="2736857"/>
            <a:ext cx="1294453" cy="129445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49521" y="0"/>
                  </a:moveTo>
                  <a:lnTo>
                    <a:pt x="663279" y="0"/>
                  </a:lnTo>
                  <a:cubicBezTo>
                    <a:pt x="702934" y="0"/>
                    <a:pt x="740966" y="15753"/>
                    <a:pt x="769006" y="43794"/>
                  </a:cubicBezTo>
                  <a:cubicBezTo>
                    <a:pt x="797047" y="71834"/>
                    <a:pt x="812800" y="109866"/>
                    <a:pt x="812800" y="149521"/>
                  </a:cubicBezTo>
                  <a:lnTo>
                    <a:pt x="812800" y="663279"/>
                  </a:lnTo>
                  <a:cubicBezTo>
                    <a:pt x="812800" y="702934"/>
                    <a:pt x="797047" y="740966"/>
                    <a:pt x="769006" y="769006"/>
                  </a:cubicBezTo>
                  <a:cubicBezTo>
                    <a:pt x="740966" y="797047"/>
                    <a:pt x="702934" y="812800"/>
                    <a:pt x="663279" y="812800"/>
                  </a:cubicBezTo>
                  <a:lnTo>
                    <a:pt x="149521" y="812800"/>
                  </a:lnTo>
                  <a:cubicBezTo>
                    <a:pt x="109866" y="812800"/>
                    <a:pt x="71834" y="797047"/>
                    <a:pt x="43794" y="769006"/>
                  </a:cubicBezTo>
                  <a:cubicBezTo>
                    <a:pt x="15753" y="740966"/>
                    <a:pt x="0" y="702934"/>
                    <a:pt x="0" y="663279"/>
                  </a:cubicBezTo>
                  <a:lnTo>
                    <a:pt x="0" y="149521"/>
                  </a:lnTo>
                  <a:cubicBezTo>
                    <a:pt x="0" y="109866"/>
                    <a:pt x="15753" y="71834"/>
                    <a:pt x="43794" y="43794"/>
                  </a:cubicBezTo>
                  <a:cubicBezTo>
                    <a:pt x="71834" y="15753"/>
                    <a:pt x="109866" y="0"/>
                    <a:pt x="149521" y="0"/>
                  </a:cubicBezTo>
                  <a:close/>
                </a:path>
              </a:pathLst>
            </a:custGeom>
            <a:solidFill>
              <a:srgbClr val="201F1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378440" y="2580867"/>
            <a:ext cx="1646239" cy="1592938"/>
            <a:chOff x="0" y="0"/>
            <a:chExt cx="1033690" cy="1000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33690" cy="1000222"/>
            </a:xfrm>
            <a:custGeom>
              <a:avLst/>
              <a:gdLst/>
              <a:ahLst/>
              <a:cxnLst/>
              <a:rect r="r" b="b" t="t" l="l"/>
              <a:pathLst>
                <a:path h="1000222" w="1033690">
                  <a:moveTo>
                    <a:pt x="117570" y="0"/>
                  </a:moveTo>
                  <a:lnTo>
                    <a:pt x="916120" y="0"/>
                  </a:lnTo>
                  <a:cubicBezTo>
                    <a:pt x="981052" y="0"/>
                    <a:pt x="1033690" y="52638"/>
                    <a:pt x="1033690" y="117570"/>
                  </a:cubicBezTo>
                  <a:lnTo>
                    <a:pt x="1033690" y="882652"/>
                  </a:lnTo>
                  <a:cubicBezTo>
                    <a:pt x="1033690" y="947584"/>
                    <a:pt x="981052" y="1000222"/>
                    <a:pt x="916120" y="1000222"/>
                  </a:cubicBezTo>
                  <a:lnTo>
                    <a:pt x="117570" y="1000222"/>
                  </a:lnTo>
                  <a:cubicBezTo>
                    <a:pt x="52638" y="1000222"/>
                    <a:pt x="0" y="947584"/>
                    <a:pt x="0" y="882652"/>
                  </a:cubicBezTo>
                  <a:lnTo>
                    <a:pt x="0" y="117570"/>
                  </a:lnTo>
                  <a:cubicBezTo>
                    <a:pt x="0" y="52638"/>
                    <a:pt x="52638" y="0"/>
                    <a:pt x="117570" y="0"/>
                  </a:cubicBez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033690" cy="1047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554333" y="2733483"/>
            <a:ext cx="1294453" cy="129445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49521" y="0"/>
                  </a:moveTo>
                  <a:lnTo>
                    <a:pt x="663279" y="0"/>
                  </a:lnTo>
                  <a:cubicBezTo>
                    <a:pt x="702934" y="0"/>
                    <a:pt x="740966" y="15753"/>
                    <a:pt x="769006" y="43794"/>
                  </a:cubicBezTo>
                  <a:cubicBezTo>
                    <a:pt x="797047" y="71834"/>
                    <a:pt x="812800" y="109866"/>
                    <a:pt x="812800" y="149521"/>
                  </a:cubicBezTo>
                  <a:lnTo>
                    <a:pt x="812800" y="663279"/>
                  </a:lnTo>
                  <a:cubicBezTo>
                    <a:pt x="812800" y="702934"/>
                    <a:pt x="797047" y="740966"/>
                    <a:pt x="769006" y="769006"/>
                  </a:cubicBezTo>
                  <a:cubicBezTo>
                    <a:pt x="740966" y="797047"/>
                    <a:pt x="702934" y="812800"/>
                    <a:pt x="663279" y="812800"/>
                  </a:cubicBezTo>
                  <a:lnTo>
                    <a:pt x="149521" y="812800"/>
                  </a:lnTo>
                  <a:cubicBezTo>
                    <a:pt x="109866" y="812800"/>
                    <a:pt x="71834" y="797047"/>
                    <a:pt x="43794" y="769006"/>
                  </a:cubicBezTo>
                  <a:cubicBezTo>
                    <a:pt x="15753" y="740966"/>
                    <a:pt x="0" y="702934"/>
                    <a:pt x="0" y="663279"/>
                  </a:cubicBezTo>
                  <a:lnTo>
                    <a:pt x="0" y="149521"/>
                  </a:lnTo>
                  <a:cubicBezTo>
                    <a:pt x="0" y="109866"/>
                    <a:pt x="15753" y="71834"/>
                    <a:pt x="43794" y="43794"/>
                  </a:cubicBezTo>
                  <a:cubicBezTo>
                    <a:pt x="71834" y="15753"/>
                    <a:pt x="109866" y="0"/>
                    <a:pt x="149521" y="0"/>
                  </a:cubicBezTo>
                  <a:close/>
                </a:path>
              </a:pathLst>
            </a:custGeom>
            <a:solidFill>
              <a:srgbClr val="201F1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267026" y="2580867"/>
            <a:ext cx="1646239" cy="1592938"/>
            <a:chOff x="0" y="0"/>
            <a:chExt cx="1033690" cy="100022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33690" cy="1000222"/>
            </a:xfrm>
            <a:custGeom>
              <a:avLst/>
              <a:gdLst/>
              <a:ahLst/>
              <a:cxnLst/>
              <a:rect r="r" b="b" t="t" l="l"/>
              <a:pathLst>
                <a:path h="1000222" w="1033690">
                  <a:moveTo>
                    <a:pt x="117570" y="0"/>
                  </a:moveTo>
                  <a:lnTo>
                    <a:pt x="916120" y="0"/>
                  </a:lnTo>
                  <a:cubicBezTo>
                    <a:pt x="981052" y="0"/>
                    <a:pt x="1033690" y="52638"/>
                    <a:pt x="1033690" y="117570"/>
                  </a:cubicBezTo>
                  <a:lnTo>
                    <a:pt x="1033690" y="882652"/>
                  </a:lnTo>
                  <a:cubicBezTo>
                    <a:pt x="1033690" y="947584"/>
                    <a:pt x="981052" y="1000222"/>
                    <a:pt x="916120" y="1000222"/>
                  </a:cubicBezTo>
                  <a:lnTo>
                    <a:pt x="117570" y="1000222"/>
                  </a:lnTo>
                  <a:cubicBezTo>
                    <a:pt x="52638" y="1000222"/>
                    <a:pt x="0" y="947584"/>
                    <a:pt x="0" y="882652"/>
                  </a:cubicBezTo>
                  <a:lnTo>
                    <a:pt x="0" y="117570"/>
                  </a:lnTo>
                  <a:cubicBezTo>
                    <a:pt x="0" y="52638"/>
                    <a:pt x="52638" y="0"/>
                    <a:pt x="117570" y="0"/>
                  </a:cubicBez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033690" cy="1047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442920" y="2733483"/>
            <a:ext cx="1294453" cy="1294453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49521" y="0"/>
                  </a:moveTo>
                  <a:lnTo>
                    <a:pt x="663279" y="0"/>
                  </a:lnTo>
                  <a:cubicBezTo>
                    <a:pt x="702934" y="0"/>
                    <a:pt x="740966" y="15753"/>
                    <a:pt x="769006" y="43794"/>
                  </a:cubicBezTo>
                  <a:cubicBezTo>
                    <a:pt x="797047" y="71834"/>
                    <a:pt x="812800" y="109866"/>
                    <a:pt x="812800" y="149521"/>
                  </a:cubicBezTo>
                  <a:lnTo>
                    <a:pt x="812800" y="663279"/>
                  </a:lnTo>
                  <a:cubicBezTo>
                    <a:pt x="812800" y="702934"/>
                    <a:pt x="797047" y="740966"/>
                    <a:pt x="769006" y="769006"/>
                  </a:cubicBezTo>
                  <a:cubicBezTo>
                    <a:pt x="740966" y="797047"/>
                    <a:pt x="702934" y="812800"/>
                    <a:pt x="663279" y="812800"/>
                  </a:cubicBezTo>
                  <a:lnTo>
                    <a:pt x="149521" y="812800"/>
                  </a:lnTo>
                  <a:cubicBezTo>
                    <a:pt x="109866" y="812800"/>
                    <a:pt x="71834" y="797047"/>
                    <a:pt x="43794" y="769006"/>
                  </a:cubicBezTo>
                  <a:cubicBezTo>
                    <a:pt x="15753" y="740966"/>
                    <a:pt x="0" y="702934"/>
                    <a:pt x="0" y="663279"/>
                  </a:cubicBezTo>
                  <a:lnTo>
                    <a:pt x="0" y="149521"/>
                  </a:lnTo>
                  <a:cubicBezTo>
                    <a:pt x="0" y="109866"/>
                    <a:pt x="15753" y="71834"/>
                    <a:pt x="43794" y="43794"/>
                  </a:cubicBezTo>
                  <a:cubicBezTo>
                    <a:pt x="71834" y="15753"/>
                    <a:pt x="109866" y="0"/>
                    <a:pt x="149521" y="0"/>
                  </a:cubicBezTo>
                  <a:close/>
                </a:path>
              </a:pathLst>
            </a:custGeom>
            <a:solidFill>
              <a:srgbClr val="201F1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151908" y="2587614"/>
            <a:ext cx="1646239" cy="1592938"/>
            <a:chOff x="0" y="0"/>
            <a:chExt cx="1033690" cy="100022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33690" cy="1000222"/>
            </a:xfrm>
            <a:custGeom>
              <a:avLst/>
              <a:gdLst/>
              <a:ahLst/>
              <a:cxnLst/>
              <a:rect r="r" b="b" t="t" l="l"/>
              <a:pathLst>
                <a:path h="1000222" w="1033690">
                  <a:moveTo>
                    <a:pt x="117570" y="0"/>
                  </a:moveTo>
                  <a:lnTo>
                    <a:pt x="916120" y="0"/>
                  </a:lnTo>
                  <a:cubicBezTo>
                    <a:pt x="981052" y="0"/>
                    <a:pt x="1033690" y="52638"/>
                    <a:pt x="1033690" y="117570"/>
                  </a:cubicBezTo>
                  <a:lnTo>
                    <a:pt x="1033690" y="882652"/>
                  </a:lnTo>
                  <a:cubicBezTo>
                    <a:pt x="1033690" y="947584"/>
                    <a:pt x="981052" y="1000222"/>
                    <a:pt x="916120" y="1000222"/>
                  </a:cubicBezTo>
                  <a:lnTo>
                    <a:pt x="117570" y="1000222"/>
                  </a:lnTo>
                  <a:cubicBezTo>
                    <a:pt x="52638" y="1000222"/>
                    <a:pt x="0" y="947584"/>
                    <a:pt x="0" y="882652"/>
                  </a:cubicBezTo>
                  <a:lnTo>
                    <a:pt x="0" y="117570"/>
                  </a:lnTo>
                  <a:cubicBezTo>
                    <a:pt x="0" y="52638"/>
                    <a:pt x="52638" y="0"/>
                    <a:pt x="117570" y="0"/>
                  </a:cubicBez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1033690" cy="1047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2327801" y="2740231"/>
            <a:ext cx="1294453" cy="1294453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49521" y="0"/>
                  </a:moveTo>
                  <a:lnTo>
                    <a:pt x="663279" y="0"/>
                  </a:lnTo>
                  <a:cubicBezTo>
                    <a:pt x="702934" y="0"/>
                    <a:pt x="740966" y="15753"/>
                    <a:pt x="769006" y="43794"/>
                  </a:cubicBezTo>
                  <a:cubicBezTo>
                    <a:pt x="797047" y="71834"/>
                    <a:pt x="812800" y="109866"/>
                    <a:pt x="812800" y="149521"/>
                  </a:cubicBezTo>
                  <a:lnTo>
                    <a:pt x="812800" y="663279"/>
                  </a:lnTo>
                  <a:cubicBezTo>
                    <a:pt x="812800" y="702934"/>
                    <a:pt x="797047" y="740966"/>
                    <a:pt x="769006" y="769006"/>
                  </a:cubicBezTo>
                  <a:cubicBezTo>
                    <a:pt x="740966" y="797047"/>
                    <a:pt x="702934" y="812800"/>
                    <a:pt x="663279" y="812800"/>
                  </a:cubicBezTo>
                  <a:lnTo>
                    <a:pt x="149521" y="812800"/>
                  </a:lnTo>
                  <a:cubicBezTo>
                    <a:pt x="109866" y="812800"/>
                    <a:pt x="71834" y="797047"/>
                    <a:pt x="43794" y="769006"/>
                  </a:cubicBezTo>
                  <a:cubicBezTo>
                    <a:pt x="15753" y="740966"/>
                    <a:pt x="0" y="702934"/>
                    <a:pt x="0" y="663279"/>
                  </a:cubicBezTo>
                  <a:lnTo>
                    <a:pt x="0" y="149521"/>
                  </a:lnTo>
                  <a:cubicBezTo>
                    <a:pt x="0" y="109866"/>
                    <a:pt x="15753" y="71834"/>
                    <a:pt x="43794" y="43794"/>
                  </a:cubicBezTo>
                  <a:cubicBezTo>
                    <a:pt x="71834" y="15753"/>
                    <a:pt x="109866" y="0"/>
                    <a:pt x="149521" y="0"/>
                  </a:cubicBezTo>
                  <a:close/>
                </a:path>
              </a:pathLst>
            </a:custGeom>
            <a:solidFill>
              <a:srgbClr val="201F1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472777" y="544248"/>
            <a:ext cx="1111845" cy="484452"/>
            <a:chOff x="0" y="0"/>
            <a:chExt cx="1482461" cy="645937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93231" cy="118051"/>
              <a:chOff x="0" y="0"/>
              <a:chExt cx="812800" cy="1029187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270590"/>
              <a:ext cx="93231" cy="118051"/>
              <a:chOff x="0" y="0"/>
              <a:chExt cx="812800" cy="1029187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277846" y="0"/>
              <a:ext cx="93231" cy="118051"/>
              <a:chOff x="0" y="0"/>
              <a:chExt cx="812800" cy="1029187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277846" y="270590"/>
              <a:ext cx="93231" cy="118051"/>
              <a:chOff x="0" y="0"/>
              <a:chExt cx="812800" cy="1029187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555692" y="0"/>
              <a:ext cx="93231" cy="118051"/>
              <a:chOff x="0" y="0"/>
              <a:chExt cx="812800" cy="1029187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555692" y="270590"/>
              <a:ext cx="93231" cy="118051"/>
              <a:chOff x="0" y="0"/>
              <a:chExt cx="812800" cy="1029187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833538" y="0"/>
              <a:ext cx="93231" cy="118051"/>
              <a:chOff x="0" y="0"/>
              <a:chExt cx="812800" cy="1029187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833538" y="270590"/>
              <a:ext cx="93231" cy="118051"/>
              <a:chOff x="0" y="0"/>
              <a:chExt cx="812800" cy="1029187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111384" y="0"/>
              <a:ext cx="93231" cy="118051"/>
              <a:chOff x="0" y="0"/>
              <a:chExt cx="812800" cy="1029187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11384" y="270590"/>
              <a:ext cx="93231" cy="118051"/>
              <a:chOff x="0" y="0"/>
              <a:chExt cx="812800" cy="1029187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1389230" y="0"/>
              <a:ext cx="93231" cy="118051"/>
              <a:chOff x="0" y="0"/>
              <a:chExt cx="812800" cy="1029187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1389230" y="270590"/>
              <a:ext cx="93231" cy="118051"/>
              <a:chOff x="0" y="0"/>
              <a:chExt cx="812800" cy="1029187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0" y="527886"/>
              <a:ext cx="93231" cy="118051"/>
              <a:chOff x="0" y="0"/>
              <a:chExt cx="812800" cy="1029187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277846" y="527886"/>
              <a:ext cx="93231" cy="118051"/>
              <a:chOff x="0" y="0"/>
              <a:chExt cx="812800" cy="1029187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0">
              <a:off x="555692" y="527886"/>
              <a:ext cx="93231" cy="118051"/>
              <a:chOff x="0" y="0"/>
              <a:chExt cx="812800" cy="1029187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833538" y="527886"/>
              <a:ext cx="93231" cy="118051"/>
              <a:chOff x="0" y="0"/>
              <a:chExt cx="812800" cy="1029187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1111384" y="527886"/>
              <a:ext cx="93231" cy="118051"/>
              <a:chOff x="0" y="0"/>
              <a:chExt cx="812800" cy="1029187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1389230" y="527886"/>
              <a:ext cx="93231" cy="118051"/>
              <a:chOff x="0" y="0"/>
              <a:chExt cx="812800" cy="1029187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  <p:sp>
        <p:nvSpPr>
          <p:cNvPr name="Freeform 93" id="93"/>
          <p:cNvSpPr/>
          <p:nvPr/>
        </p:nvSpPr>
        <p:spPr>
          <a:xfrm flipH="false" flipV="false" rot="0">
            <a:off x="14817131" y="2898161"/>
            <a:ext cx="997517" cy="965097"/>
          </a:xfrm>
          <a:custGeom>
            <a:avLst/>
            <a:gdLst/>
            <a:ahLst/>
            <a:cxnLst/>
            <a:rect r="r" b="b" t="t" l="l"/>
            <a:pathLst>
              <a:path h="965097" w="997517">
                <a:moveTo>
                  <a:pt x="0" y="0"/>
                </a:moveTo>
                <a:lnTo>
                  <a:pt x="997517" y="0"/>
                </a:lnTo>
                <a:lnTo>
                  <a:pt x="997517" y="965097"/>
                </a:lnTo>
                <a:lnTo>
                  <a:pt x="0" y="9650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4" id="94"/>
          <p:cNvSpPr/>
          <p:nvPr/>
        </p:nvSpPr>
        <p:spPr>
          <a:xfrm flipH="false" flipV="false" rot="0">
            <a:off x="2430234" y="2949986"/>
            <a:ext cx="1089587" cy="913272"/>
          </a:xfrm>
          <a:custGeom>
            <a:avLst/>
            <a:gdLst/>
            <a:ahLst/>
            <a:cxnLst/>
            <a:rect r="r" b="b" t="t" l="l"/>
            <a:pathLst>
              <a:path h="913272" w="1089587">
                <a:moveTo>
                  <a:pt x="0" y="0"/>
                </a:moveTo>
                <a:lnTo>
                  <a:pt x="1089587" y="0"/>
                </a:lnTo>
                <a:lnTo>
                  <a:pt x="1089587" y="913272"/>
                </a:lnTo>
                <a:lnTo>
                  <a:pt x="0" y="9132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5" id="95"/>
          <p:cNvSpPr/>
          <p:nvPr/>
        </p:nvSpPr>
        <p:spPr>
          <a:xfrm flipH="false" flipV="false" rot="0">
            <a:off x="6566434" y="2949986"/>
            <a:ext cx="1047424" cy="892929"/>
          </a:xfrm>
          <a:custGeom>
            <a:avLst/>
            <a:gdLst/>
            <a:ahLst/>
            <a:cxnLst/>
            <a:rect r="r" b="b" t="t" l="l"/>
            <a:pathLst>
              <a:path h="892929" w="1047424">
                <a:moveTo>
                  <a:pt x="0" y="0"/>
                </a:moveTo>
                <a:lnTo>
                  <a:pt x="1047424" y="0"/>
                </a:lnTo>
                <a:lnTo>
                  <a:pt x="1047424" y="892929"/>
                </a:lnTo>
                <a:lnTo>
                  <a:pt x="0" y="8929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6" id="96"/>
          <p:cNvSpPr/>
          <p:nvPr/>
        </p:nvSpPr>
        <p:spPr>
          <a:xfrm flipH="false" flipV="false" rot="0">
            <a:off x="10778934" y="2910346"/>
            <a:ext cx="845251" cy="933979"/>
          </a:xfrm>
          <a:custGeom>
            <a:avLst/>
            <a:gdLst/>
            <a:ahLst/>
            <a:cxnLst/>
            <a:rect r="r" b="b" t="t" l="l"/>
            <a:pathLst>
              <a:path h="933979" w="845251">
                <a:moveTo>
                  <a:pt x="0" y="0"/>
                </a:moveTo>
                <a:lnTo>
                  <a:pt x="845251" y="0"/>
                </a:lnTo>
                <a:lnTo>
                  <a:pt x="845251" y="933979"/>
                </a:lnTo>
                <a:lnTo>
                  <a:pt x="0" y="9339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7" id="97"/>
          <p:cNvSpPr txBox="true"/>
          <p:nvPr/>
        </p:nvSpPr>
        <p:spPr>
          <a:xfrm rot="0">
            <a:off x="3907060" y="1156107"/>
            <a:ext cx="10140521" cy="445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30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Desarrollo de una plataforma web responsiva para: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5405863" y="254127"/>
            <a:ext cx="7142914" cy="77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5"/>
              </a:lnSpc>
            </a:pPr>
            <a:r>
              <a:rPr lang="en-US" sz="51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Solución Propuesta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1032405" y="4256131"/>
            <a:ext cx="3892655" cy="1689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3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Programar in</a:t>
            </a:r>
            <a:r>
              <a:rPr lang="en-US" sz="3157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gre</a:t>
            </a:r>
            <a:r>
              <a:rPr lang="en-US" sz="3157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sos de vehículos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5143818" y="4256131"/>
            <a:ext cx="3892655" cy="1689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3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Gestionar </a:t>
            </a:r>
            <a:r>
              <a:rPr lang="en-US" sz="3157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</a:t>
            </a:r>
            <a:r>
              <a:rPr lang="en-US" sz="3157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tad</a:t>
            </a:r>
            <a:r>
              <a:rPr lang="en-US" sz="3157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os </a:t>
            </a:r>
            <a:r>
              <a:rPr lang="en-US" sz="3157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 pausas </a:t>
            </a:r>
            <a:r>
              <a:rPr lang="en-US" sz="3157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3157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3157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157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tiempo r</a:t>
            </a:r>
            <a:r>
              <a:rPr lang="en-US" sz="3157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3157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3157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9255232" y="4256131"/>
            <a:ext cx="3892655" cy="1689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3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Centralizar docum</a:t>
            </a:r>
            <a:r>
              <a:rPr lang="en-US" sz="3157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entos y comunicación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13372478" y="4536713"/>
            <a:ext cx="3886822" cy="112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3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Generar </a:t>
            </a:r>
            <a:r>
              <a:rPr lang="en-US" sz="3157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reportes automáticos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717385"/>
            <a:ext cx="2869078" cy="3569615"/>
          </a:xfrm>
          <a:custGeom>
            <a:avLst/>
            <a:gdLst/>
            <a:ahLst/>
            <a:cxnLst/>
            <a:rect r="r" b="b" t="t" l="l"/>
            <a:pathLst>
              <a:path h="3569615" w="2869078">
                <a:moveTo>
                  <a:pt x="0" y="0"/>
                </a:moveTo>
                <a:lnTo>
                  <a:pt x="2869078" y="0"/>
                </a:lnTo>
                <a:lnTo>
                  <a:pt x="2869078" y="3569615"/>
                </a:lnTo>
                <a:lnTo>
                  <a:pt x="0" y="3569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72777" y="9530004"/>
            <a:ext cx="1111845" cy="431151"/>
            <a:chOff x="0" y="0"/>
            <a:chExt cx="1482461" cy="57486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93231" cy="93231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240819"/>
              <a:ext cx="93231" cy="93231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277846" y="0"/>
              <a:ext cx="93231" cy="93231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277846" y="240819"/>
              <a:ext cx="93231" cy="93231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555692" y="0"/>
              <a:ext cx="93231" cy="93231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555692" y="240819"/>
              <a:ext cx="93231" cy="93231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833538" y="0"/>
              <a:ext cx="93231" cy="93231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833538" y="240819"/>
              <a:ext cx="93231" cy="93231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111384" y="0"/>
              <a:ext cx="93231" cy="93231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111384" y="240819"/>
              <a:ext cx="93231" cy="93231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1389230" y="0"/>
              <a:ext cx="93231" cy="93231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1389230" y="240819"/>
              <a:ext cx="93231" cy="93231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481638"/>
              <a:ext cx="93231" cy="93231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277846" y="481638"/>
              <a:ext cx="93231" cy="93231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555692" y="481638"/>
              <a:ext cx="93231" cy="93231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833538" y="481638"/>
              <a:ext cx="93231" cy="93231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1111384" y="481638"/>
              <a:ext cx="93231" cy="93231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1389230" y="481638"/>
              <a:ext cx="93231" cy="93231"/>
              <a:chOff x="0" y="0"/>
              <a:chExt cx="812800" cy="8128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  <p:grpSp>
        <p:nvGrpSpPr>
          <p:cNvPr name="Group 59" id="59"/>
          <p:cNvGrpSpPr/>
          <p:nvPr/>
        </p:nvGrpSpPr>
        <p:grpSpPr>
          <a:xfrm rot="0">
            <a:off x="472777" y="544248"/>
            <a:ext cx="1111845" cy="484452"/>
            <a:chOff x="0" y="0"/>
            <a:chExt cx="1482461" cy="645937"/>
          </a:xfrm>
        </p:grpSpPr>
        <p:grpSp>
          <p:nvGrpSpPr>
            <p:cNvPr name="Group 60" id="60"/>
            <p:cNvGrpSpPr/>
            <p:nvPr/>
          </p:nvGrpSpPr>
          <p:grpSpPr>
            <a:xfrm rot="0">
              <a:off x="0" y="0"/>
              <a:ext cx="93231" cy="118051"/>
              <a:chOff x="0" y="0"/>
              <a:chExt cx="812800" cy="1029187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0" y="270590"/>
              <a:ext cx="93231" cy="118051"/>
              <a:chOff x="0" y="0"/>
              <a:chExt cx="812800" cy="1029187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277846" y="0"/>
              <a:ext cx="93231" cy="118051"/>
              <a:chOff x="0" y="0"/>
              <a:chExt cx="812800" cy="1029187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277846" y="270590"/>
              <a:ext cx="93231" cy="118051"/>
              <a:chOff x="0" y="0"/>
              <a:chExt cx="812800" cy="1029187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555692" y="0"/>
              <a:ext cx="93231" cy="118051"/>
              <a:chOff x="0" y="0"/>
              <a:chExt cx="812800" cy="1029187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555692" y="270590"/>
              <a:ext cx="93231" cy="118051"/>
              <a:chOff x="0" y="0"/>
              <a:chExt cx="812800" cy="1029187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833538" y="0"/>
              <a:ext cx="93231" cy="118051"/>
              <a:chOff x="0" y="0"/>
              <a:chExt cx="812800" cy="1029187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0">
              <a:off x="833538" y="270590"/>
              <a:ext cx="93231" cy="118051"/>
              <a:chOff x="0" y="0"/>
              <a:chExt cx="812800" cy="1029187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1111384" y="0"/>
              <a:ext cx="93231" cy="118051"/>
              <a:chOff x="0" y="0"/>
              <a:chExt cx="812800" cy="1029187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1111384" y="270590"/>
              <a:ext cx="93231" cy="118051"/>
              <a:chOff x="0" y="0"/>
              <a:chExt cx="812800" cy="1029187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1389230" y="0"/>
              <a:ext cx="93231" cy="118051"/>
              <a:chOff x="0" y="0"/>
              <a:chExt cx="812800" cy="1029187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1389230" y="270590"/>
              <a:ext cx="93231" cy="118051"/>
              <a:chOff x="0" y="0"/>
              <a:chExt cx="812800" cy="1029187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0" y="527886"/>
              <a:ext cx="93231" cy="118051"/>
              <a:chOff x="0" y="0"/>
              <a:chExt cx="812800" cy="1029187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9" id="99"/>
            <p:cNvGrpSpPr/>
            <p:nvPr/>
          </p:nvGrpSpPr>
          <p:grpSpPr>
            <a:xfrm rot="0">
              <a:off x="277846" y="527886"/>
              <a:ext cx="93231" cy="118051"/>
              <a:chOff x="0" y="0"/>
              <a:chExt cx="812800" cy="1029187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555692" y="527886"/>
              <a:ext cx="93231" cy="118051"/>
              <a:chOff x="0" y="0"/>
              <a:chExt cx="812800" cy="1029187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5" id="105"/>
            <p:cNvGrpSpPr/>
            <p:nvPr/>
          </p:nvGrpSpPr>
          <p:grpSpPr>
            <a:xfrm rot="0">
              <a:off x="833538" y="527886"/>
              <a:ext cx="93231" cy="118051"/>
              <a:chOff x="0" y="0"/>
              <a:chExt cx="812800" cy="1029187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8" id="108"/>
            <p:cNvGrpSpPr/>
            <p:nvPr/>
          </p:nvGrpSpPr>
          <p:grpSpPr>
            <a:xfrm rot="0">
              <a:off x="1111384" y="527886"/>
              <a:ext cx="93231" cy="118051"/>
              <a:chOff x="0" y="0"/>
              <a:chExt cx="812800" cy="1029187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1389230" y="527886"/>
              <a:ext cx="93231" cy="118051"/>
              <a:chOff x="0" y="0"/>
              <a:chExt cx="812800" cy="1029187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  <p:grpSp>
        <p:nvGrpSpPr>
          <p:cNvPr name="Group 114" id="114"/>
          <p:cNvGrpSpPr/>
          <p:nvPr/>
        </p:nvGrpSpPr>
        <p:grpSpPr>
          <a:xfrm rot="0">
            <a:off x="2713526" y="2984461"/>
            <a:ext cx="5037577" cy="5777219"/>
            <a:chOff x="0" y="0"/>
            <a:chExt cx="37272311" cy="42744812"/>
          </a:xfrm>
        </p:grpSpPr>
        <p:sp>
          <p:nvSpPr>
            <p:cNvPr name="Freeform 115" id="115"/>
            <p:cNvSpPr/>
            <p:nvPr/>
          </p:nvSpPr>
          <p:spPr>
            <a:xfrm flipH="false" flipV="false" rot="0">
              <a:off x="0" y="0"/>
              <a:ext cx="37272311" cy="42744811"/>
            </a:xfrm>
            <a:custGeom>
              <a:avLst/>
              <a:gdLst/>
              <a:ahLst/>
              <a:cxnLst/>
              <a:rect r="r" b="b" t="t" l="l"/>
              <a:pathLst>
                <a:path h="42744811" w="37272311">
                  <a:moveTo>
                    <a:pt x="26126" y="0"/>
                  </a:moveTo>
                  <a:lnTo>
                    <a:pt x="37246185" y="0"/>
                  </a:lnTo>
                  <a:cubicBezTo>
                    <a:pt x="37253115" y="0"/>
                    <a:pt x="37259760" y="2753"/>
                    <a:pt x="37264659" y="7652"/>
                  </a:cubicBezTo>
                  <a:cubicBezTo>
                    <a:pt x="37269558" y="12552"/>
                    <a:pt x="37272311" y="19197"/>
                    <a:pt x="37272311" y="26126"/>
                  </a:cubicBezTo>
                  <a:lnTo>
                    <a:pt x="37272311" y="42718686"/>
                  </a:lnTo>
                  <a:cubicBezTo>
                    <a:pt x="37272311" y="42725615"/>
                    <a:pt x="37269558" y="42732260"/>
                    <a:pt x="37264659" y="42737159"/>
                  </a:cubicBezTo>
                  <a:cubicBezTo>
                    <a:pt x="37259760" y="42742058"/>
                    <a:pt x="37253115" y="42744811"/>
                    <a:pt x="37246185" y="42744811"/>
                  </a:cubicBezTo>
                  <a:lnTo>
                    <a:pt x="26126" y="42744811"/>
                  </a:lnTo>
                  <a:cubicBezTo>
                    <a:pt x="11697" y="42744811"/>
                    <a:pt x="0" y="42733113"/>
                    <a:pt x="0" y="42718686"/>
                  </a:cubicBezTo>
                  <a:lnTo>
                    <a:pt x="0" y="26126"/>
                  </a:lnTo>
                  <a:cubicBezTo>
                    <a:pt x="0" y="19197"/>
                    <a:pt x="2753" y="12552"/>
                    <a:pt x="7652" y="7652"/>
                  </a:cubicBezTo>
                  <a:cubicBezTo>
                    <a:pt x="12552" y="2753"/>
                    <a:pt x="19197" y="0"/>
                    <a:pt x="26126" y="0"/>
                  </a:cubicBezTo>
                  <a:close/>
                </a:path>
              </a:pathLst>
            </a:custGeom>
            <a:blipFill>
              <a:blip r:embed="rId5">
                <a:alphaModFix amt="55000"/>
              </a:blip>
              <a:stretch>
                <a:fillRect l="-25573" t="0" r="-25573" b="0"/>
              </a:stretch>
            </a:blipFill>
          </p:spPr>
        </p:sp>
      </p:grpSp>
      <p:grpSp>
        <p:nvGrpSpPr>
          <p:cNvPr name="Group 116" id="116"/>
          <p:cNvGrpSpPr/>
          <p:nvPr/>
        </p:nvGrpSpPr>
        <p:grpSpPr>
          <a:xfrm rot="0">
            <a:off x="10558773" y="2984461"/>
            <a:ext cx="5015701" cy="5752131"/>
            <a:chOff x="0" y="0"/>
            <a:chExt cx="32889319" cy="37718289"/>
          </a:xfrm>
        </p:grpSpPr>
        <p:sp>
          <p:nvSpPr>
            <p:cNvPr name="Freeform 117" id="117"/>
            <p:cNvSpPr/>
            <p:nvPr/>
          </p:nvSpPr>
          <p:spPr>
            <a:xfrm flipH="false" flipV="false" rot="0">
              <a:off x="0" y="0"/>
              <a:ext cx="32889320" cy="37718290"/>
            </a:xfrm>
            <a:custGeom>
              <a:avLst/>
              <a:gdLst/>
              <a:ahLst/>
              <a:cxnLst/>
              <a:rect r="r" b="b" t="t" l="l"/>
              <a:pathLst>
                <a:path h="37718290" w="32889320">
                  <a:moveTo>
                    <a:pt x="26240" y="0"/>
                  </a:moveTo>
                  <a:lnTo>
                    <a:pt x="32863079" y="0"/>
                  </a:lnTo>
                  <a:cubicBezTo>
                    <a:pt x="32870040" y="0"/>
                    <a:pt x="32876713" y="2765"/>
                    <a:pt x="32881633" y="7686"/>
                  </a:cubicBezTo>
                  <a:cubicBezTo>
                    <a:pt x="32886554" y="12607"/>
                    <a:pt x="32889320" y="19281"/>
                    <a:pt x="32889320" y="26240"/>
                  </a:cubicBezTo>
                  <a:lnTo>
                    <a:pt x="32889320" y="37692050"/>
                  </a:lnTo>
                  <a:cubicBezTo>
                    <a:pt x="32889320" y="37706542"/>
                    <a:pt x="32877571" y="37718290"/>
                    <a:pt x="32863079" y="37718290"/>
                  </a:cubicBezTo>
                  <a:lnTo>
                    <a:pt x="26240" y="37718290"/>
                  </a:lnTo>
                  <a:cubicBezTo>
                    <a:pt x="11748" y="37718290"/>
                    <a:pt x="0" y="37706542"/>
                    <a:pt x="0" y="37692050"/>
                  </a:cubicBezTo>
                  <a:lnTo>
                    <a:pt x="0" y="26240"/>
                  </a:lnTo>
                  <a:cubicBezTo>
                    <a:pt x="0" y="11748"/>
                    <a:pt x="11748" y="0"/>
                    <a:pt x="26240" y="0"/>
                  </a:cubicBezTo>
                  <a:close/>
                </a:path>
              </a:pathLst>
            </a:custGeom>
            <a:blipFill>
              <a:blip r:embed="rId6"/>
              <a:stretch>
                <a:fillRect l="-36065" t="0" r="-36065" b="0"/>
              </a:stretch>
            </a:blipFill>
          </p:spPr>
        </p:sp>
      </p:grpSp>
      <p:sp>
        <p:nvSpPr>
          <p:cNvPr name="TextBox 118" id="118"/>
          <p:cNvSpPr txBox="true"/>
          <p:nvPr/>
        </p:nvSpPr>
        <p:spPr>
          <a:xfrm rot="0">
            <a:off x="4140038" y="3224821"/>
            <a:ext cx="1983617" cy="679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68"/>
              </a:lnSpc>
              <a:spcBef>
                <a:spcPct val="0"/>
              </a:spcBef>
            </a:pPr>
            <a:r>
              <a:rPr lang="en-US" b="true" sz="397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General</a:t>
            </a:r>
          </a:p>
        </p:txBody>
      </p:sp>
      <p:sp>
        <p:nvSpPr>
          <p:cNvPr name="TextBox 119" id="119"/>
          <p:cNvSpPr txBox="true"/>
          <p:nvPr/>
        </p:nvSpPr>
        <p:spPr>
          <a:xfrm rot="0">
            <a:off x="11677307" y="3224821"/>
            <a:ext cx="2667089" cy="66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21"/>
              </a:lnSpc>
              <a:spcBef>
                <a:spcPct val="0"/>
              </a:spcBef>
            </a:pPr>
            <a:r>
              <a:rPr lang="en-US" b="true" sz="387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Específicos</a:t>
            </a:r>
          </a:p>
        </p:txBody>
      </p:sp>
      <p:sp>
        <p:nvSpPr>
          <p:cNvPr name="Freeform 120" id="120"/>
          <p:cNvSpPr/>
          <p:nvPr/>
        </p:nvSpPr>
        <p:spPr>
          <a:xfrm flipH="false" flipV="false" rot="0">
            <a:off x="4269830" y="1525321"/>
            <a:ext cx="1924968" cy="1924968"/>
          </a:xfrm>
          <a:custGeom>
            <a:avLst/>
            <a:gdLst/>
            <a:ahLst/>
            <a:cxnLst/>
            <a:rect r="r" b="b" t="t" l="l"/>
            <a:pathLst>
              <a:path h="1924968" w="1924968">
                <a:moveTo>
                  <a:pt x="0" y="0"/>
                </a:moveTo>
                <a:lnTo>
                  <a:pt x="1924968" y="0"/>
                </a:lnTo>
                <a:lnTo>
                  <a:pt x="1924968" y="1924968"/>
                </a:lnTo>
                <a:lnTo>
                  <a:pt x="0" y="19249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1" id="121"/>
          <p:cNvGrpSpPr>
            <a:grpSpLocks noChangeAspect="true"/>
          </p:cNvGrpSpPr>
          <p:nvPr/>
        </p:nvGrpSpPr>
        <p:grpSpPr>
          <a:xfrm rot="0">
            <a:off x="4269830" y="1525321"/>
            <a:ext cx="1724032" cy="1724032"/>
            <a:chOff x="0" y="0"/>
            <a:chExt cx="495300" cy="495300"/>
          </a:xfrm>
        </p:grpSpPr>
        <p:sp>
          <p:nvSpPr>
            <p:cNvPr name="Freeform 122" id="122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161616"/>
            </a:solidFill>
          </p:spPr>
        </p:sp>
        <p:sp>
          <p:nvSpPr>
            <p:cNvPr name="Freeform 123" id="123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Freeform 124" id="124"/>
          <p:cNvSpPr/>
          <p:nvPr/>
        </p:nvSpPr>
        <p:spPr>
          <a:xfrm flipH="false" flipV="false" rot="0">
            <a:off x="12129631" y="1550812"/>
            <a:ext cx="1873985" cy="1873985"/>
          </a:xfrm>
          <a:custGeom>
            <a:avLst/>
            <a:gdLst/>
            <a:ahLst/>
            <a:cxnLst/>
            <a:rect r="r" b="b" t="t" l="l"/>
            <a:pathLst>
              <a:path h="1873985" w="1873985">
                <a:moveTo>
                  <a:pt x="0" y="0"/>
                </a:moveTo>
                <a:lnTo>
                  <a:pt x="1873985" y="0"/>
                </a:lnTo>
                <a:lnTo>
                  <a:pt x="1873985" y="1873985"/>
                </a:lnTo>
                <a:lnTo>
                  <a:pt x="0" y="1873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5" id="125"/>
          <p:cNvGrpSpPr>
            <a:grpSpLocks noChangeAspect="true"/>
          </p:cNvGrpSpPr>
          <p:nvPr/>
        </p:nvGrpSpPr>
        <p:grpSpPr>
          <a:xfrm rot="0">
            <a:off x="12129631" y="1550812"/>
            <a:ext cx="1678371" cy="1678371"/>
            <a:chOff x="0" y="0"/>
            <a:chExt cx="495300" cy="495300"/>
          </a:xfrm>
        </p:grpSpPr>
        <p:sp>
          <p:nvSpPr>
            <p:cNvPr name="Freeform 126" id="126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161616"/>
            </a:solidFill>
          </p:spPr>
        </p:sp>
        <p:sp>
          <p:nvSpPr>
            <p:cNvPr name="Freeform 127" id="127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Freeform 128" id="128"/>
          <p:cNvSpPr/>
          <p:nvPr/>
        </p:nvSpPr>
        <p:spPr>
          <a:xfrm flipH="false" flipV="false" rot="0">
            <a:off x="4742803" y="1998294"/>
            <a:ext cx="778086" cy="778086"/>
          </a:xfrm>
          <a:custGeom>
            <a:avLst/>
            <a:gdLst/>
            <a:ahLst/>
            <a:cxnLst/>
            <a:rect r="r" b="b" t="t" l="l"/>
            <a:pathLst>
              <a:path h="778086" w="778086">
                <a:moveTo>
                  <a:pt x="0" y="0"/>
                </a:moveTo>
                <a:lnTo>
                  <a:pt x="778086" y="0"/>
                </a:lnTo>
                <a:lnTo>
                  <a:pt x="778086" y="778085"/>
                </a:lnTo>
                <a:lnTo>
                  <a:pt x="0" y="7780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9" id="129"/>
          <p:cNvSpPr/>
          <p:nvPr/>
        </p:nvSpPr>
        <p:spPr>
          <a:xfrm flipH="false" flipV="false" rot="0">
            <a:off x="12535393" y="2007731"/>
            <a:ext cx="866847" cy="976729"/>
          </a:xfrm>
          <a:custGeom>
            <a:avLst/>
            <a:gdLst/>
            <a:ahLst/>
            <a:cxnLst/>
            <a:rect r="r" b="b" t="t" l="l"/>
            <a:pathLst>
              <a:path h="976729" w="866847">
                <a:moveTo>
                  <a:pt x="0" y="0"/>
                </a:moveTo>
                <a:lnTo>
                  <a:pt x="866847" y="0"/>
                </a:lnTo>
                <a:lnTo>
                  <a:pt x="866847" y="976730"/>
                </a:lnTo>
                <a:lnTo>
                  <a:pt x="0" y="9767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0" id="130"/>
          <p:cNvSpPr txBox="true"/>
          <p:nvPr/>
        </p:nvSpPr>
        <p:spPr>
          <a:xfrm rot="0">
            <a:off x="5452245" y="254127"/>
            <a:ext cx="7516021" cy="77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5"/>
              </a:lnSpc>
            </a:pPr>
            <a:r>
              <a:rPr lang="en-US" sz="51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Objetivos del Proyecto</a:t>
            </a:r>
          </a:p>
        </p:txBody>
      </p:sp>
      <p:sp>
        <p:nvSpPr>
          <p:cNvPr name="TextBox 131" id="131"/>
          <p:cNvSpPr txBox="true"/>
          <p:nvPr/>
        </p:nvSpPr>
        <p:spPr>
          <a:xfrm rot="0">
            <a:off x="2871656" y="3889702"/>
            <a:ext cx="4730204" cy="389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arrollar e implementar una plataforma tecnológica que permita gestionar de manera eficiente el ingreso de vehículos a los talleres de PepsiCo Chile, optimizando tiempos de atención, fortaleciendo la comunicación entre áreas y garantizando la trazabilidad y control de la información asociada al mantenimiento y reparación de la flota.</a:t>
            </a:r>
          </a:p>
        </p:txBody>
      </p:sp>
      <p:sp>
        <p:nvSpPr>
          <p:cNvPr name="TextBox 132" id="132"/>
          <p:cNvSpPr txBox="true"/>
          <p:nvPr/>
        </p:nvSpPr>
        <p:spPr>
          <a:xfrm rot="0">
            <a:off x="10558773" y="3797912"/>
            <a:ext cx="4904157" cy="354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atizar la programación y control de ingresos.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Implementar gestión en tiempo real de estados y pausas.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Centralizar documentación y comunicación.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Crear reportes para la toma de decisiones.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Mejorar la eficiencia y reducir los costos operativos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717385"/>
            <a:ext cx="2869078" cy="3569615"/>
          </a:xfrm>
          <a:custGeom>
            <a:avLst/>
            <a:gdLst/>
            <a:ahLst/>
            <a:cxnLst/>
            <a:rect r="r" b="b" t="t" l="l"/>
            <a:pathLst>
              <a:path h="3569615" w="2869078">
                <a:moveTo>
                  <a:pt x="0" y="0"/>
                </a:moveTo>
                <a:lnTo>
                  <a:pt x="2869078" y="0"/>
                </a:lnTo>
                <a:lnTo>
                  <a:pt x="2869078" y="3569615"/>
                </a:lnTo>
                <a:lnTo>
                  <a:pt x="0" y="3569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72777" y="544248"/>
            <a:ext cx="1111845" cy="484452"/>
            <a:chOff x="0" y="0"/>
            <a:chExt cx="1482461" cy="64593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93231" cy="118051"/>
              <a:chOff x="0" y="0"/>
              <a:chExt cx="812800" cy="1029187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270590"/>
              <a:ext cx="93231" cy="118051"/>
              <a:chOff x="0" y="0"/>
              <a:chExt cx="812800" cy="102918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277846" y="0"/>
              <a:ext cx="93231" cy="118051"/>
              <a:chOff x="0" y="0"/>
              <a:chExt cx="812800" cy="102918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277846" y="270590"/>
              <a:ext cx="93231" cy="118051"/>
              <a:chOff x="0" y="0"/>
              <a:chExt cx="812800" cy="102918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555692" y="0"/>
              <a:ext cx="93231" cy="118051"/>
              <a:chOff x="0" y="0"/>
              <a:chExt cx="812800" cy="1029187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555692" y="270590"/>
              <a:ext cx="93231" cy="118051"/>
              <a:chOff x="0" y="0"/>
              <a:chExt cx="812800" cy="102918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833538" y="0"/>
              <a:ext cx="93231" cy="118051"/>
              <a:chOff x="0" y="0"/>
              <a:chExt cx="812800" cy="1029187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833538" y="270590"/>
              <a:ext cx="93231" cy="118051"/>
              <a:chOff x="0" y="0"/>
              <a:chExt cx="812800" cy="1029187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111384" y="0"/>
              <a:ext cx="93231" cy="118051"/>
              <a:chOff x="0" y="0"/>
              <a:chExt cx="812800" cy="1029187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111384" y="270590"/>
              <a:ext cx="93231" cy="118051"/>
              <a:chOff x="0" y="0"/>
              <a:chExt cx="812800" cy="1029187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1389230" y="0"/>
              <a:ext cx="93231" cy="118051"/>
              <a:chOff x="0" y="0"/>
              <a:chExt cx="812800" cy="1029187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1389230" y="270590"/>
              <a:ext cx="93231" cy="118051"/>
              <a:chOff x="0" y="0"/>
              <a:chExt cx="812800" cy="1029187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527886"/>
              <a:ext cx="93231" cy="118051"/>
              <a:chOff x="0" y="0"/>
              <a:chExt cx="812800" cy="1029187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277846" y="527886"/>
              <a:ext cx="93231" cy="118051"/>
              <a:chOff x="0" y="0"/>
              <a:chExt cx="812800" cy="1029187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555692" y="527886"/>
              <a:ext cx="93231" cy="118051"/>
              <a:chOff x="0" y="0"/>
              <a:chExt cx="812800" cy="1029187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833538" y="527886"/>
              <a:ext cx="93231" cy="118051"/>
              <a:chOff x="0" y="0"/>
              <a:chExt cx="812800" cy="1029187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1111384" y="527886"/>
              <a:ext cx="93231" cy="118051"/>
              <a:chOff x="0" y="0"/>
              <a:chExt cx="812800" cy="1029187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1389230" y="527886"/>
              <a:ext cx="93231" cy="118051"/>
              <a:chOff x="0" y="0"/>
              <a:chExt cx="812800" cy="1029187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  <p:grpSp>
        <p:nvGrpSpPr>
          <p:cNvPr name="Group 59" id="59"/>
          <p:cNvGrpSpPr/>
          <p:nvPr/>
        </p:nvGrpSpPr>
        <p:grpSpPr>
          <a:xfrm rot="0">
            <a:off x="472777" y="9258300"/>
            <a:ext cx="1111845" cy="484452"/>
            <a:chOff x="0" y="0"/>
            <a:chExt cx="1482461" cy="645937"/>
          </a:xfrm>
        </p:grpSpPr>
        <p:grpSp>
          <p:nvGrpSpPr>
            <p:cNvPr name="Group 60" id="60"/>
            <p:cNvGrpSpPr/>
            <p:nvPr/>
          </p:nvGrpSpPr>
          <p:grpSpPr>
            <a:xfrm rot="0">
              <a:off x="0" y="0"/>
              <a:ext cx="93231" cy="118051"/>
              <a:chOff x="0" y="0"/>
              <a:chExt cx="812800" cy="1029187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0" y="270590"/>
              <a:ext cx="93231" cy="118051"/>
              <a:chOff x="0" y="0"/>
              <a:chExt cx="812800" cy="1029187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277846" y="0"/>
              <a:ext cx="93231" cy="118051"/>
              <a:chOff x="0" y="0"/>
              <a:chExt cx="812800" cy="1029187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277846" y="270590"/>
              <a:ext cx="93231" cy="118051"/>
              <a:chOff x="0" y="0"/>
              <a:chExt cx="812800" cy="1029187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555692" y="0"/>
              <a:ext cx="93231" cy="118051"/>
              <a:chOff x="0" y="0"/>
              <a:chExt cx="812800" cy="1029187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555692" y="270590"/>
              <a:ext cx="93231" cy="118051"/>
              <a:chOff x="0" y="0"/>
              <a:chExt cx="812800" cy="1029187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833538" y="0"/>
              <a:ext cx="93231" cy="118051"/>
              <a:chOff x="0" y="0"/>
              <a:chExt cx="812800" cy="1029187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0">
              <a:off x="833538" y="270590"/>
              <a:ext cx="93231" cy="118051"/>
              <a:chOff x="0" y="0"/>
              <a:chExt cx="812800" cy="1029187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1111384" y="0"/>
              <a:ext cx="93231" cy="118051"/>
              <a:chOff x="0" y="0"/>
              <a:chExt cx="812800" cy="1029187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1111384" y="270590"/>
              <a:ext cx="93231" cy="118051"/>
              <a:chOff x="0" y="0"/>
              <a:chExt cx="812800" cy="1029187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1389230" y="0"/>
              <a:ext cx="93231" cy="118051"/>
              <a:chOff x="0" y="0"/>
              <a:chExt cx="812800" cy="1029187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1389230" y="270590"/>
              <a:ext cx="93231" cy="118051"/>
              <a:chOff x="0" y="0"/>
              <a:chExt cx="812800" cy="1029187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0" y="527886"/>
              <a:ext cx="93231" cy="118051"/>
              <a:chOff x="0" y="0"/>
              <a:chExt cx="812800" cy="1029187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9" id="99"/>
            <p:cNvGrpSpPr/>
            <p:nvPr/>
          </p:nvGrpSpPr>
          <p:grpSpPr>
            <a:xfrm rot="0">
              <a:off x="277846" y="527886"/>
              <a:ext cx="93231" cy="118051"/>
              <a:chOff x="0" y="0"/>
              <a:chExt cx="812800" cy="1029187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555692" y="527886"/>
              <a:ext cx="93231" cy="118051"/>
              <a:chOff x="0" y="0"/>
              <a:chExt cx="812800" cy="1029187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5" id="105"/>
            <p:cNvGrpSpPr/>
            <p:nvPr/>
          </p:nvGrpSpPr>
          <p:grpSpPr>
            <a:xfrm rot="0">
              <a:off x="833538" y="527886"/>
              <a:ext cx="93231" cy="118051"/>
              <a:chOff x="0" y="0"/>
              <a:chExt cx="812800" cy="1029187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8" id="108"/>
            <p:cNvGrpSpPr/>
            <p:nvPr/>
          </p:nvGrpSpPr>
          <p:grpSpPr>
            <a:xfrm rot="0">
              <a:off x="1111384" y="527886"/>
              <a:ext cx="93231" cy="118051"/>
              <a:chOff x="0" y="0"/>
              <a:chExt cx="812800" cy="1029187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1389230" y="527886"/>
              <a:ext cx="93231" cy="118051"/>
              <a:chOff x="0" y="0"/>
              <a:chExt cx="812800" cy="1029187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  <p:grpSp>
        <p:nvGrpSpPr>
          <p:cNvPr name="Group 114" id="114"/>
          <p:cNvGrpSpPr/>
          <p:nvPr/>
        </p:nvGrpSpPr>
        <p:grpSpPr>
          <a:xfrm rot="0">
            <a:off x="1210580" y="1399415"/>
            <a:ext cx="5020825" cy="3377920"/>
            <a:chOff x="0" y="0"/>
            <a:chExt cx="26116059" cy="17570408"/>
          </a:xfrm>
        </p:grpSpPr>
        <p:sp>
          <p:nvSpPr>
            <p:cNvPr name="Freeform 115" id="115"/>
            <p:cNvSpPr/>
            <p:nvPr/>
          </p:nvSpPr>
          <p:spPr>
            <a:xfrm flipH="false" flipV="false" rot="0">
              <a:off x="0" y="0"/>
              <a:ext cx="26116059" cy="17570408"/>
            </a:xfrm>
            <a:custGeom>
              <a:avLst/>
              <a:gdLst/>
              <a:ahLst/>
              <a:cxnLst/>
              <a:rect r="r" b="b" t="t" l="l"/>
              <a:pathLst>
                <a:path h="17570408" w="26116059">
                  <a:moveTo>
                    <a:pt x="77098" y="0"/>
                  </a:moveTo>
                  <a:lnTo>
                    <a:pt x="26038959" y="0"/>
                  </a:lnTo>
                  <a:cubicBezTo>
                    <a:pt x="26081540" y="0"/>
                    <a:pt x="26116059" y="34518"/>
                    <a:pt x="26116059" y="77098"/>
                  </a:cubicBezTo>
                  <a:lnTo>
                    <a:pt x="26116059" y="17493311"/>
                  </a:lnTo>
                  <a:cubicBezTo>
                    <a:pt x="26116059" y="17535891"/>
                    <a:pt x="26081540" y="17570408"/>
                    <a:pt x="26038959" y="17570408"/>
                  </a:cubicBezTo>
                  <a:lnTo>
                    <a:pt x="77098" y="17570408"/>
                  </a:lnTo>
                  <a:cubicBezTo>
                    <a:pt x="34518" y="17570408"/>
                    <a:pt x="0" y="17535891"/>
                    <a:pt x="0" y="17493311"/>
                  </a:cubicBezTo>
                  <a:lnTo>
                    <a:pt x="0" y="77098"/>
                  </a:lnTo>
                  <a:cubicBezTo>
                    <a:pt x="0" y="34518"/>
                    <a:pt x="34518" y="0"/>
                    <a:pt x="77098" y="0"/>
                  </a:cubicBezTo>
                  <a:close/>
                </a:path>
              </a:pathLst>
            </a:custGeom>
            <a:solidFill>
              <a:srgbClr val="8A8A8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6" id="116"/>
          <p:cNvGrpSpPr/>
          <p:nvPr/>
        </p:nvGrpSpPr>
        <p:grpSpPr>
          <a:xfrm rot="0">
            <a:off x="6722349" y="1396566"/>
            <a:ext cx="5020825" cy="3377920"/>
            <a:chOff x="0" y="0"/>
            <a:chExt cx="26116059" cy="17570408"/>
          </a:xfrm>
        </p:grpSpPr>
        <p:sp>
          <p:nvSpPr>
            <p:cNvPr name="Freeform 117" id="117"/>
            <p:cNvSpPr/>
            <p:nvPr/>
          </p:nvSpPr>
          <p:spPr>
            <a:xfrm flipH="false" flipV="false" rot="0">
              <a:off x="0" y="0"/>
              <a:ext cx="26116059" cy="17570408"/>
            </a:xfrm>
            <a:custGeom>
              <a:avLst/>
              <a:gdLst/>
              <a:ahLst/>
              <a:cxnLst/>
              <a:rect r="r" b="b" t="t" l="l"/>
              <a:pathLst>
                <a:path h="17570408" w="26116059">
                  <a:moveTo>
                    <a:pt x="77098" y="0"/>
                  </a:moveTo>
                  <a:lnTo>
                    <a:pt x="26038959" y="0"/>
                  </a:lnTo>
                  <a:cubicBezTo>
                    <a:pt x="26081540" y="0"/>
                    <a:pt x="26116059" y="34518"/>
                    <a:pt x="26116059" y="77098"/>
                  </a:cubicBezTo>
                  <a:lnTo>
                    <a:pt x="26116059" y="17493311"/>
                  </a:lnTo>
                  <a:cubicBezTo>
                    <a:pt x="26116059" y="17535891"/>
                    <a:pt x="26081540" y="17570408"/>
                    <a:pt x="26038959" y="17570408"/>
                  </a:cubicBezTo>
                  <a:lnTo>
                    <a:pt x="77098" y="17570408"/>
                  </a:lnTo>
                  <a:cubicBezTo>
                    <a:pt x="34518" y="17570408"/>
                    <a:pt x="0" y="17535891"/>
                    <a:pt x="0" y="17493311"/>
                  </a:cubicBezTo>
                  <a:lnTo>
                    <a:pt x="0" y="77098"/>
                  </a:lnTo>
                  <a:cubicBezTo>
                    <a:pt x="0" y="34518"/>
                    <a:pt x="34518" y="0"/>
                    <a:pt x="77098" y="0"/>
                  </a:cubicBezTo>
                  <a:close/>
                </a:path>
              </a:pathLst>
            </a:custGeom>
            <a:solidFill>
              <a:srgbClr val="8A8A8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8" id="118"/>
          <p:cNvGrpSpPr/>
          <p:nvPr/>
        </p:nvGrpSpPr>
        <p:grpSpPr>
          <a:xfrm rot="0">
            <a:off x="3441319" y="5030380"/>
            <a:ext cx="5020825" cy="3377920"/>
            <a:chOff x="0" y="0"/>
            <a:chExt cx="26116059" cy="17570408"/>
          </a:xfrm>
        </p:grpSpPr>
        <p:sp>
          <p:nvSpPr>
            <p:cNvPr name="Freeform 119" id="119"/>
            <p:cNvSpPr/>
            <p:nvPr/>
          </p:nvSpPr>
          <p:spPr>
            <a:xfrm flipH="false" flipV="false" rot="0">
              <a:off x="0" y="0"/>
              <a:ext cx="26116059" cy="17570408"/>
            </a:xfrm>
            <a:custGeom>
              <a:avLst/>
              <a:gdLst/>
              <a:ahLst/>
              <a:cxnLst/>
              <a:rect r="r" b="b" t="t" l="l"/>
              <a:pathLst>
                <a:path h="17570408" w="26116059">
                  <a:moveTo>
                    <a:pt x="77098" y="0"/>
                  </a:moveTo>
                  <a:lnTo>
                    <a:pt x="26038959" y="0"/>
                  </a:lnTo>
                  <a:cubicBezTo>
                    <a:pt x="26081540" y="0"/>
                    <a:pt x="26116059" y="34518"/>
                    <a:pt x="26116059" y="77098"/>
                  </a:cubicBezTo>
                  <a:lnTo>
                    <a:pt x="26116059" y="17493311"/>
                  </a:lnTo>
                  <a:cubicBezTo>
                    <a:pt x="26116059" y="17535891"/>
                    <a:pt x="26081540" y="17570408"/>
                    <a:pt x="26038959" y="17570408"/>
                  </a:cubicBezTo>
                  <a:lnTo>
                    <a:pt x="77098" y="17570408"/>
                  </a:lnTo>
                  <a:cubicBezTo>
                    <a:pt x="34518" y="17570408"/>
                    <a:pt x="0" y="17535891"/>
                    <a:pt x="0" y="17493311"/>
                  </a:cubicBezTo>
                  <a:lnTo>
                    <a:pt x="0" y="77098"/>
                  </a:lnTo>
                  <a:cubicBezTo>
                    <a:pt x="0" y="34518"/>
                    <a:pt x="34518" y="0"/>
                    <a:pt x="77098" y="0"/>
                  </a:cubicBezTo>
                  <a:close/>
                </a:path>
              </a:pathLst>
            </a:custGeom>
            <a:solidFill>
              <a:srgbClr val="8A8A8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0" id="120"/>
          <p:cNvGrpSpPr/>
          <p:nvPr/>
        </p:nvGrpSpPr>
        <p:grpSpPr>
          <a:xfrm rot="0">
            <a:off x="12238475" y="1435278"/>
            <a:ext cx="5020825" cy="3377920"/>
            <a:chOff x="0" y="0"/>
            <a:chExt cx="26116059" cy="17570408"/>
          </a:xfrm>
        </p:grpSpPr>
        <p:sp>
          <p:nvSpPr>
            <p:cNvPr name="Freeform 121" id="121"/>
            <p:cNvSpPr/>
            <p:nvPr/>
          </p:nvSpPr>
          <p:spPr>
            <a:xfrm flipH="false" flipV="false" rot="0">
              <a:off x="0" y="0"/>
              <a:ext cx="26116059" cy="17570408"/>
            </a:xfrm>
            <a:custGeom>
              <a:avLst/>
              <a:gdLst/>
              <a:ahLst/>
              <a:cxnLst/>
              <a:rect r="r" b="b" t="t" l="l"/>
              <a:pathLst>
                <a:path h="17570408" w="26116059">
                  <a:moveTo>
                    <a:pt x="77098" y="0"/>
                  </a:moveTo>
                  <a:lnTo>
                    <a:pt x="26038959" y="0"/>
                  </a:lnTo>
                  <a:cubicBezTo>
                    <a:pt x="26081540" y="0"/>
                    <a:pt x="26116059" y="34518"/>
                    <a:pt x="26116059" y="77098"/>
                  </a:cubicBezTo>
                  <a:lnTo>
                    <a:pt x="26116059" y="17493311"/>
                  </a:lnTo>
                  <a:cubicBezTo>
                    <a:pt x="26116059" y="17535891"/>
                    <a:pt x="26081540" y="17570408"/>
                    <a:pt x="26038959" y="17570408"/>
                  </a:cubicBezTo>
                  <a:lnTo>
                    <a:pt x="77098" y="17570408"/>
                  </a:lnTo>
                  <a:cubicBezTo>
                    <a:pt x="34518" y="17570408"/>
                    <a:pt x="0" y="17535891"/>
                    <a:pt x="0" y="17493311"/>
                  </a:cubicBezTo>
                  <a:lnTo>
                    <a:pt x="0" y="77098"/>
                  </a:lnTo>
                  <a:cubicBezTo>
                    <a:pt x="0" y="34518"/>
                    <a:pt x="34518" y="0"/>
                    <a:pt x="77098" y="0"/>
                  </a:cubicBezTo>
                  <a:close/>
                </a:path>
              </a:pathLst>
            </a:custGeom>
            <a:solidFill>
              <a:srgbClr val="8A8A8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2" id="122"/>
          <p:cNvGrpSpPr/>
          <p:nvPr/>
        </p:nvGrpSpPr>
        <p:grpSpPr>
          <a:xfrm rot="0">
            <a:off x="9728969" y="5026470"/>
            <a:ext cx="5020825" cy="3377920"/>
            <a:chOff x="0" y="0"/>
            <a:chExt cx="26116059" cy="17570408"/>
          </a:xfrm>
        </p:grpSpPr>
        <p:sp>
          <p:nvSpPr>
            <p:cNvPr name="Freeform 123" id="123"/>
            <p:cNvSpPr/>
            <p:nvPr/>
          </p:nvSpPr>
          <p:spPr>
            <a:xfrm flipH="false" flipV="false" rot="0">
              <a:off x="0" y="0"/>
              <a:ext cx="26116059" cy="17570408"/>
            </a:xfrm>
            <a:custGeom>
              <a:avLst/>
              <a:gdLst/>
              <a:ahLst/>
              <a:cxnLst/>
              <a:rect r="r" b="b" t="t" l="l"/>
              <a:pathLst>
                <a:path h="17570408" w="26116059">
                  <a:moveTo>
                    <a:pt x="77098" y="0"/>
                  </a:moveTo>
                  <a:lnTo>
                    <a:pt x="26038959" y="0"/>
                  </a:lnTo>
                  <a:cubicBezTo>
                    <a:pt x="26081540" y="0"/>
                    <a:pt x="26116059" y="34518"/>
                    <a:pt x="26116059" y="77098"/>
                  </a:cubicBezTo>
                  <a:lnTo>
                    <a:pt x="26116059" y="17493311"/>
                  </a:lnTo>
                  <a:cubicBezTo>
                    <a:pt x="26116059" y="17535891"/>
                    <a:pt x="26081540" y="17570408"/>
                    <a:pt x="26038959" y="17570408"/>
                  </a:cubicBezTo>
                  <a:lnTo>
                    <a:pt x="77098" y="17570408"/>
                  </a:lnTo>
                  <a:cubicBezTo>
                    <a:pt x="34518" y="17570408"/>
                    <a:pt x="0" y="17535891"/>
                    <a:pt x="0" y="17493311"/>
                  </a:cubicBezTo>
                  <a:lnTo>
                    <a:pt x="0" y="77098"/>
                  </a:lnTo>
                  <a:cubicBezTo>
                    <a:pt x="0" y="34518"/>
                    <a:pt x="34518" y="0"/>
                    <a:pt x="77098" y="0"/>
                  </a:cubicBezTo>
                  <a:close/>
                </a:path>
              </a:pathLst>
            </a:custGeom>
            <a:solidFill>
              <a:srgbClr val="8A8A8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24" id="124"/>
          <p:cNvSpPr/>
          <p:nvPr/>
        </p:nvSpPr>
        <p:spPr>
          <a:xfrm flipH="false" flipV="false" rot="0">
            <a:off x="10622089" y="1387445"/>
            <a:ext cx="1121086" cy="1121086"/>
          </a:xfrm>
          <a:custGeom>
            <a:avLst/>
            <a:gdLst/>
            <a:ahLst/>
            <a:cxnLst/>
            <a:rect r="r" b="b" t="t" l="l"/>
            <a:pathLst>
              <a:path h="1121086" w="1121086">
                <a:moveTo>
                  <a:pt x="0" y="0"/>
                </a:moveTo>
                <a:lnTo>
                  <a:pt x="1121086" y="0"/>
                </a:lnTo>
                <a:lnTo>
                  <a:pt x="1121086" y="1121086"/>
                </a:lnTo>
                <a:lnTo>
                  <a:pt x="0" y="112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5" id="125"/>
          <p:cNvSpPr/>
          <p:nvPr/>
        </p:nvSpPr>
        <p:spPr>
          <a:xfrm flipH="false" flipV="false" rot="0">
            <a:off x="5037401" y="1387445"/>
            <a:ext cx="1189649" cy="1182213"/>
          </a:xfrm>
          <a:custGeom>
            <a:avLst/>
            <a:gdLst/>
            <a:ahLst/>
            <a:cxnLst/>
            <a:rect r="r" b="b" t="t" l="l"/>
            <a:pathLst>
              <a:path h="1182213" w="1189649">
                <a:moveTo>
                  <a:pt x="0" y="0"/>
                </a:moveTo>
                <a:lnTo>
                  <a:pt x="1189648" y="0"/>
                </a:lnTo>
                <a:lnTo>
                  <a:pt x="1189648" y="1182213"/>
                </a:lnTo>
                <a:lnTo>
                  <a:pt x="0" y="11822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6" id="126"/>
          <p:cNvSpPr/>
          <p:nvPr/>
        </p:nvSpPr>
        <p:spPr>
          <a:xfrm flipH="false" flipV="false" rot="0">
            <a:off x="15480606" y="1435278"/>
            <a:ext cx="1623835" cy="1181340"/>
          </a:xfrm>
          <a:custGeom>
            <a:avLst/>
            <a:gdLst/>
            <a:ahLst/>
            <a:cxnLst/>
            <a:rect r="r" b="b" t="t" l="l"/>
            <a:pathLst>
              <a:path h="1181340" w="1623835">
                <a:moveTo>
                  <a:pt x="0" y="0"/>
                </a:moveTo>
                <a:lnTo>
                  <a:pt x="1623835" y="0"/>
                </a:lnTo>
                <a:lnTo>
                  <a:pt x="1623835" y="1181339"/>
                </a:lnTo>
                <a:lnTo>
                  <a:pt x="0" y="11813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7" id="127"/>
          <p:cNvSpPr/>
          <p:nvPr/>
        </p:nvSpPr>
        <p:spPr>
          <a:xfrm flipH="false" flipV="false" rot="0">
            <a:off x="7493786" y="5026470"/>
            <a:ext cx="964003" cy="1179208"/>
          </a:xfrm>
          <a:custGeom>
            <a:avLst/>
            <a:gdLst/>
            <a:ahLst/>
            <a:cxnLst/>
            <a:rect r="r" b="b" t="t" l="l"/>
            <a:pathLst>
              <a:path h="1179208" w="964003">
                <a:moveTo>
                  <a:pt x="0" y="0"/>
                </a:moveTo>
                <a:lnTo>
                  <a:pt x="964003" y="0"/>
                </a:lnTo>
                <a:lnTo>
                  <a:pt x="964003" y="1179208"/>
                </a:lnTo>
                <a:lnTo>
                  <a:pt x="0" y="11792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8" id="128"/>
          <p:cNvSpPr txBox="true"/>
          <p:nvPr/>
        </p:nvSpPr>
        <p:spPr>
          <a:xfrm rot="0">
            <a:off x="5452245" y="254127"/>
            <a:ext cx="7516021" cy="77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5"/>
              </a:lnSpc>
            </a:pPr>
            <a:r>
              <a:rPr lang="en-US" sz="51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Metodología</a:t>
            </a:r>
          </a:p>
        </p:txBody>
      </p:sp>
      <p:sp>
        <p:nvSpPr>
          <p:cNvPr name="TextBox 129" id="129"/>
          <p:cNvSpPr txBox="true"/>
          <p:nvPr/>
        </p:nvSpPr>
        <p:spPr>
          <a:xfrm rot="0">
            <a:off x="1904070" y="2371980"/>
            <a:ext cx="3074498" cy="43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1"/>
              </a:lnSpc>
            </a:pPr>
            <a:r>
              <a:rPr lang="en-US" sz="23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Sprints Semanales</a:t>
            </a:r>
          </a:p>
        </p:txBody>
      </p:sp>
      <p:sp>
        <p:nvSpPr>
          <p:cNvPr name="TextBox 130" id="130"/>
          <p:cNvSpPr txBox="true"/>
          <p:nvPr/>
        </p:nvSpPr>
        <p:spPr>
          <a:xfrm rot="0">
            <a:off x="1265175" y="2588677"/>
            <a:ext cx="638895" cy="91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  <p:sp>
        <p:nvSpPr>
          <p:cNvPr name="TextBox 131" id="131"/>
          <p:cNvSpPr txBox="true"/>
          <p:nvPr/>
        </p:nvSpPr>
        <p:spPr>
          <a:xfrm rot="0">
            <a:off x="3495915" y="6219643"/>
            <a:ext cx="638895" cy="91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</a:p>
        </p:txBody>
      </p:sp>
      <p:sp>
        <p:nvSpPr>
          <p:cNvPr name="TextBox 132" id="132"/>
          <p:cNvSpPr txBox="true"/>
          <p:nvPr/>
        </p:nvSpPr>
        <p:spPr>
          <a:xfrm rot="0">
            <a:off x="6982886" y="2588677"/>
            <a:ext cx="638895" cy="91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</a:p>
        </p:txBody>
      </p:sp>
      <p:sp>
        <p:nvSpPr>
          <p:cNvPr name="TextBox 133" id="133"/>
          <p:cNvSpPr txBox="true"/>
          <p:nvPr/>
        </p:nvSpPr>
        <p:spPr>
          <a:xfrm rot="0">
            <a:off x="12381149" y="2588677"/>
            <a:ext cx="638895" cy="91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</a:p>
        </p:txBody>
      </p:sp>
      <p:sp>
        <p:nvSpPr>
          <p:cNvPr name="TextBox 134" id="134"/>
          <p:cNvSpPr txBox="true"/>
          <p:nvPr/>
        </p:nvSpPr>
        <p:spPr>
          <a:xfrm rot="0">
            <a:off x="9871644" y="6179870"/>
            <a:ext cx="638895" cy="91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</a:p>
        </p:txBody>
      </p:sp>
      <p:sp>
        <p:nvSpPr>
          <p:cNvPr name="TextBox 135" id="135"/>
          <p:cNvSpPr txBox="true"/>
          <p:nvPr/>
        </p:nvSpPr>
        <p:spPr>
          <a:xfrm rot="0">
            <a:off x="1904070" y="2866192"/>
            <a:ext cx="3900431" cy="115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1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Trabajo organizado en ciclos cortos y fijos para una entrega de valor continua.</a:t>
            </a:r>
          </a:p>
        </p:txBody>
      </p:sp>
      <p:sp>
        <p:nvSpPr>
          <p:cNvPr name="TextBox 136" id="136"/>
          <p:cNvSpPr txBox="true"/>
          <p:nvPr/>
        </p:nvSpPr>
        <p:spPr>
          <a:xfrm rot="0">
            <a:off x="7621781" y="2010411"/>
            <a:ext cx="3988847" cy="808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1"/>
              </a:lnSpc>
            </a:pPr>
            <a:r>
              <a:rPr lang="en-US" sz="22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Planificac</a:t>
            </a:r>
            <a:r>
              <a:rPr lang="en-US" sz="22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ión &amp; Seguimiento</a:t>
            </a:r>
          </a:p>
        </p:txBody>
      </p:sp>
      <p:sp>
        <p:nvSpPr>
          <p:cNvPr name="TextBox 137" id="137"/>
          <p:cNvSpPr txBox="true"/>
          <p:nvPr/>
        </p:nvSpPr>
        <p:spPr>
          <a:xfrm rot="0">
            <a:off x="7621781" y="2878638"/>
            <a:ext cx="3900431" cy="115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1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Trabajo organizado en ciclos cortos y fijos para una entrega de valor continua.</a:t>
            </a:r>
          </a:p>
        </p:txBody>
      </p:sp>
      <p:sp>
        <p:nvSpPr>
          <p:cNvPr name="TextBox 138" id="138"/>
          <p:cNvSpPr txBox="true"/>
          <p:nvPr/>
        </p:nvSpPr>
        <p:spPr>
          <a:xfrm rot="0">
            <a:off x="13020044" y="2000886"/>
            <a:ext cx="3427338" cy="853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1"/>
              </a:lnSpc>
            </a:pPr>
            <a:r>
              <a:rPr lang="en-US" sz="23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Desar</a:t>
            </a:r>
            <a:r>
              <a:rPr lang="en-US" sz="23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rollo Incremental</a:t>
            </a:r>
          </a:p>
        </p:txBody>
      </p:sp>
      <p:sp>
        <p:nvSpPr>
          <p:cNvPr name="TextBox 139" id="139"/>
          <p:cNvSpPr txBox="true"/>
          <p:nvPr/>
        </p:nvSpPr>
        <p:spPr>
          <a:xfrm rot="0">
            <a:off x="13020044" y="2866192"/>
            <a:ext cx="3900431" cy="115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1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Construcción de funcionalidades clave como agenda, estados y reportes.</a:t>
            </a:r>
          </a:p>
        </p:txBody>
      </p:sp>
      <p:sp>
        <p:nvSpPr>
          <p:cNvPr name="TextBox 140" id="140"/>
          <p:cNvSpPr txBox="true"/>
          <p:nvPr/>
        </p:nvSpPr>
        <p:spPr>
          <a:xfrm rot="0">
            <a:off x="4134809" y="5518095"/>
            <a:ext cx="3074498" cy="853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1"/>
              </a:lnSpc>
            </a:pPr>
            <a:r>
              <a:rPr lang="en-US" sz="23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3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ruebas &amp; Integración</a:t>
            </a:r>
          </a:p>
        </p:txBody>
      </p:sp>
      <p:sp>
        <p:nvSpPr>
          <p:cNvPr name="TextBox 141" id="141"/>
          <p:cNvSpPr txBox="true"/>
          <p:nvPr/>
        </p:nvSpPr>
        <p:spPr>
          <a:xfrm rot="0">
            <a:off x="4134809" y="6386653"/>
            <a:ext cx="3900431" cy="115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1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Aseguramos la calidad del producto con pruebas unitarias y de integración.</a:t>
            </a:r>
          </a:p>
        </p:txBody>
      </p:sp>
      <p:sp>
        <p:nvSpPr>
          <p:cNvPr name="TextBox 142" id="142"/>
          <p:cNvSpPr txBox="true"/>
          <p:nvPr/>
        </p:nvSpPr>
        <p:spPr>
          <a:xfrm rot="0">
            <a:off x="10622089" y="5539874"/>
            <a:ext cx="3074498" cy="853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1"/>
              </a:lnSpc>
            </a:pPr>
            <a:r>
              <a:rPr lang="en-US" sz="23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3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etroalimentación &amp; Ajustes</a:t>
            </a:r>
          </a:p>
        </p:txBody>
      </p:sp>
      <p:sp>
        <p:nvSpPr>
          <p:cNvPr name="TextBox 143" id="143"/>
          <p:cNvSpPr txBox="true"/>
          <p:nvPr/>
        </p:nvSpPr>
        <p:spPr>
          <a:xfrm rot="0">
            <a:off x="10622089" y="6408433"/>
            <a:ext cx="3900431" cy="115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1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Mejora continua basada en el feedback para optimizar el proceso y el resultado.</a:t>
            </a:r>
          </a:p>
        </p:txBody>
      </p:sp>
      <p:grpSp>
        <p:nvGrpSpPr>
          <p:cNvPr name="Group 144" id="144"/>
          <p:cNvGrpSpPr/>
          <p:nvPr/>
        </p:nvGrpSpPr>
        <p:grpSpPr>
          <a:xfrm rot="0">
            <a:off x="13681278" y="5015414"/>
            <a:ext cx="1052436" cy="1157761"/>
            <a:chOff x="0" y="0"/>
            <a:chExt cx="1403248" cy="1543681"/>
          </a:xfrm>
        </p:grpSpPr>
        <p:sp>
          <p:nvSpPr>
            <p:cNvPr name="Freeform 145" id="145"/>
            <p:cNvSpPr/>
            <p:nvPr/>
          </p:nvSpPr>
          <p:spPr>
            <a:xfrm flipH="false" flipV="false" rot="0">
              <a:off x="0" y="449503"/>
              <a:ext cx="1094179" cy="1094179"/>
            </a:xfrm>
            <a:custGeom>
              <a:avLst/>
              <a:gdLst/>
              <a:ahLst/>
              <a:cxnLst/>
              <a:rect r="r" b="b" t="t" l="l"/>
              <a:pathLst>
                <a:path h="1094179" w="1094179">
                  <a:moveTo>
                    <a:pt x="0" y="0"/>
                  </a:moveTo>
                  <a:lnTo>
                    <a:pt x="1094179" y="0"/>
                  </a:lnTo>
                  <a:lnTo>
                    <a:pt x="1094179" y="1094178"/>
                  </a:lnTo>
                  <a:lnTo>
                    <a:pt x="0" y="1094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46" id="146"/>
            <p:cNvSpPr/>
            <p:nvPr/>
          </p:nvSpPr>
          <p:spPr>
            <a:xfrm flipH="true" flipV="true">
              <a:off x="496164" y="456989"/>
              <a:ext cx="598015" cy="539603"/>
            </a:xfrm>
            <a:prstGeom prst="line">
              <a:avLst/>
            </a:prstGeom>
            <a:ln cap="flat" w="78672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</p:grpSp>
    </p:spTree>
  </p:cSld>
  <p:clrMapOvr>
    <a:masterClrMapping/>
  </p:clrMapOvr>
  <p:transition spd="slow">
    <p:push dir="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717385"/>
            <a:ext cx="2869078" cy="3569615"/>
          </a:xfrm>
          <a:custGeom>
            <a:avLst/>
            <a:gdLst/>
            <a:ahLst/>
            <a:cxnLst/>
            <a:rect r="r" b="b" t="t" l="l"/>
            <a:pathLst>
              <a:path h="3569615" w="2869078">
                <a:moveTo>
                  <a:pt x="0" y="0"/>
                </a:moveTo>
                <a:lnTo>
                  <a:pt x="2869078" y="0"/>
                </a:lnTo>
                <a:lnTo>
                  <a:pt x="2869078" y="3569615"/>
                </a:lnTo>
                <a:lnTo>
                  <a:pt x="0" y="3569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147455" y="813124"/>
            <a:ext cx="1111845" cy="431151"/>
            <a:chOff x="0" y="0"/>
            <a:chExt cx="1482461" cy="57486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93231" cy="93231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240819"/>
              <a:ext cx="93231" cy="93231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277846" y="0"/>
              <a:ext cx="93231" cy="93231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277846" y="240819"/>
              <a:ext cx="93231" cy="93231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555692" y="0"/>
              <a:ext cx="93231" cy="93231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555692" y="240819"/>
              <a:ext cx="93231" cy="93231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833538" y="0"/>
              <a:ext cx="93231" cy="93231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833538" y="240819"/>
              <a:ext cx="93231" cy="93231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111384" y="0"/>
              <a:ext cx="93231" cy="93231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111384" y="240819"/>
              <a:ext cx="93231" cy="93231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1389230" y="0"/>
              <a:ext cx="93231" cy="93231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1389230" y="240819"/>
              <a:ext cx="93231" cy="93231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481638"/>
              <a:ext cx="93231" cy="93231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277846" y="481638"/>
              <a:ext cx="93231" cy="93231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555692" y="481638"/>
              <a:ext cx="93231" cy="93231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833538" y="481638"/>
              <a:ext cx="93231" cy="93231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1111384" y="481638"/>
              <a:ext cx="93231" cy="93231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1389230" y="481638"/>
              <a:ext cx="93231" cy="93231"/>
              <a:chOff x="0" y="0"/>
              <a:chExt cx="812800" cy="8128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  <p:grpSp>
        <p:nvGrpSpPr>
          <p:cNvPr name="Group 59" id="59"/>
          <p:cNvGrpSpPr/>
          <p:nvPr/>
        </p:nvGrpSpPr>
        <p:grpSpPr>
          <a:xfrm rot="0">
            <a:off x="892529" y="9042724"/>
            <a:ext cx="1111845" cy="431151"/>
            <a:chOff x="0" y="0"/>
            <a:chExt cx="1482461" cy="574869"/>
          </a:xfrm>
        </p:grpSpPr>
        <p:grpSp>
          <p:nvGrpSpPr>
            <p:cNvPr name="Group 60" id="60"/>
            <p:cNvGrpSpPr/>
            <p:nvPr/>
          </p:nvGrpSpPr>
          <p:grpSpPr>
            <a:xfrm rot="0">
              <a:off x="0" y="0"/>
              <a:ext cx="93231" cy="93231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0" y="240819"/>
              <a:ext cx="93231" cy="93231"/>
              <a:chOff x="0" y="0"/>
              <a:chExt cx="812800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277846" y="0"/>
              <a:ext cx="93231" cy="93231"/>
              <a:chOff x="0" y="0"/>
              <a:chExt cx="812800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277846" y="240819"/>
              <a:ext cx="93231" cy="93231"/>
              <a:chOff x="0" y="0"/>
              <a:chExt cx="812800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555692" y="0"/>
              <a:ext cx="93231" cy="93231"/>
              <a:chOff x="0" y="0"/>
              <a:chExt cx="812800" cy="8128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555692" y="240819"/>
              <a:ext cx="93231" cy="93231"/>
              <a:chOff x="0" y="0"/>
              <a:chExt cx="812800" cy="812800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833538" y="0"/>
              <a:ext cx="93231" cy="93231"/>
              <a:chOff x="0" y="0"/>
              <a:chExt cx="812800" cy="812800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0">
              <a:off x="833538" y="240819"/>
              <a:ext cx="93231" cy="93231"/>
              <a:chOff x="0" y="0"/>
              <a:chExt cx="812800" cy="812800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1111384" y="0"/>
              <a:ext cx="93231" cy="93231"/>
              <a:chOff x="0" y="0"/>
              <a:chExt cx="812800" cy="812800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1111384" y="240819"/>
              <a:ext cx="93231" cy="93231"/>
              <a:chOff x="0" y="0"/>
              <a:chExt cx="812800" cy="812800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1389230" y="0"/>
              <a:ext cx="93231" cy="93231"/>
              <a:chOff x="0" y="0"/>
              <a:chExt cx="812800" cy="812800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1389230" y="240819"/>
              <a:ext cx="93231" cy="93231"/>
              <a:chOff x="0" y="0"/>
              <a:chExt cx="812800" cy="812800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0" y="481638"/>
              <a:ext cx="93231" cy="93231"/>
              <a:chOff x="0" y="0"/>
              <a:chExt cx="812800" cy="812800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9" id="99"/>
            <p:cNvGrpSpPr/>
            <p:nvPr/>
          </p:nvGrpSpPr>
          <p:grpSpPr>
            <a:xfrm rot="0">
              <a:off x="277846" y="481638"/>
              <a:ext cx="93231" cy="93231"/>
              <a:chOff x="0" y="0"/>
              <a:chExt cx="812800" cy="812800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555692" y="481638"/>
              <a:ext cx="93231" cy="93231"/>
              <a:chOff x="0" y="0"/>
              <a:chExt cx="812800" cy="812800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5" id="105"/>
            <p:cNvGrpSpPr/>
            <p:nvPr/>
          </p:nvGrpSpPr>
          <p:grpSpPr>
            <a:xfrm rot="0">
              <a:off x="833538" y="481638"/>
              <a:ext cx="93231" cy="93231"/>
              <a:chOff x="0" y="0"/>
              <a:chExt cx="812800" cy="812800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8" id="108"/>
            <p:cNvGrpSpPr/>
            <p:nvPr/>
          </p:nvGrpSpPr>
          <p:grpSpPr>
            <a:xfrm rot="0">
              <a:off x="1111384" y="481638"/>
              <a:ext cx="93231" cy="93231"/>
              <a:chOff x="0" y="0"/>
              <a:chExt cx="812800" cy="812800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1389230" y="481638"/>
              <a:ext cx="93231" cy="93231"/>
              <a:chOff x="0" y="0"/>
              <a:chExt cx="812800" cy="812800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  <p:grpSp>
        <p:nvGrpSpPr>
          <p:cNvPr name="Group 114" id="114"/>
          <p:cNvGrpSpPr/>
          <p:nvPr/>
        </p:nvGrpSpPr>
        <p:grpSpPr>
          <a:xfrm rot="0">
            <a:off x="805374" y="1238470"/>
            <a:ext cx="6837922" cy="8014024"/>
            <a:chOff x="0" y="0"/>
            <a:chExt cx="19689151" cy="23075627"/>
          </a:xfrm>
        </p:grpSpPr>
        <p:sp>
          <p:nvSpPr>
            <p:cNvPr name="Freeform 115" id="115"/>
            <p:cNvSpPr/>
            <p:nvPr/>
          </p:nvSpPr>
          <p:spPr>
            <a:xfrm flipH="false" flipV="false" rot="0">
              <a:off x="0" y="0"/>
              <a:ext cx="19689152" cy="23075627"/>
            </a:xfrm>
            <a:custGeom>
              <a:avLst/>
              <a:gdLst/>
              <a:ahLst/>
              <a:cxnLst/>
              <a:rect r="r" b="b" t="t" l="l"/>
              <a:pathLst>
                <a:path h="23075627" w="19689152">
                  <a:moveTo>
                    <a:pt x="56610" y="0"/>
                  </a:moveTo>
                  <a:lnTo>
                    <a:pt x="19632541" y="0"/>
                  </a:lnTo>
                  <a:cubicBezTo>
                    <a:pt x="19647556" y="0"/>
                    <a:pt x="19661955" y="5964"/>
                    <a:pt x="19672571" y="16581"/>
                  </a:cubicBezTo>
                  <a:cubicBezTo>
                    <a:pt x="19683188" y="27197"/>
                    <a:pt x="19689152" y="41596"/>
                    <a:pt x="19689152" y="56610"/>
                  </a:cubicBezTo>
                  <a:lnTo>
                    <a:pt x="19689152" y="23019017"/>
                  </a:lnTo>
                  <a:cubicBezTo>
                    <a:pt x="19689152" y="23034031"/>
                    <a:pt x="19683188" y="23048430"/>
                    <a:pt x="19672571" y="23059047"/>
                  </a:cubicBezTo>
                  <a:cubicBezTo>
                    <a:pt x="19661955" y="23069663"/>
                    <a:pt x="19647556" y="23075627"/>
                    <a:pt x="19632541" y="23075627"/>
                  </a:cubicBezTo>
                  <a:lnTo>
                    <a:pt x="56610" y="23075627"/>
                  </a:lnTo>
                  <a:cubicBezTo>
                    <a:pt x="41596" y="23075627"/>
                    <a:pt x="27197" y="23069663"/>
                    <a:pt x="16581" y="23059047"/>
                  </a:cubicBezTo>
                  <a:cubicBezTo>
                    <a:pt x="5964" y="23048430"/>
                    <a:pt x="0" y="23034031"/>
                    <a:pt x="0" y="23019017"/>
                  </a:cubicBezTo>
                  <a:lnTo>
                    <a:pt x="0" y="56610"/>
                  </a:lnTo>
                  <a:cubicBezTo>
                    <a:pt x="0" y="41596"/>
                    <a:pt x="5964" y="27197"/>
                    <a:pt x="16581" y="16581"/>
                  </a:cubicBezTo>
                  <a:cubicBezTo>
                    <a:pt x="27197" y="5964"/>
                    <a:pt x="41596" y="0"/>
                    <a:pt x="56610" y="0"/>
                  </a:cubicBezTo>
                  <a:close/>
                </a:path>
              </a:pathLst>
            </a:custGeom>
            <a:blipFill>
              <a:blip r:embed="rId5">
                <a:alphaModFix amt="75000"/>
              </a:blip>
              <a:stretch>
                <a:fillRect l="-37954" t="0" r="-37954" b="0"/>
              </a:stretch>
            </a:blipFill>
          </p:spPr>
        </p:sp>
      </p:grpSp>
      <p:sp>
        <p:nvSpPr>
          <p:cNvPr name="Freeform 116" id="116"/>
          <p:cNvSpPr/>
          <p:nvPr/>
        </p:nvSpPr>
        <p:spPr>
          <a:xfrm flipH="false" flipV="false" rot="0">
            <a:off x="8691734" y="3729823"/>
            <a:ext cx="8154777" cy="2715094"/>
          </a:xfrm>
          <a:custGeom>
            <a:avLst/>
            <a:gdLst/>
            <a:ahLst/>
            <a:cxnLst/>
            <a:rect r="r" b="b" t="t" l="l"/>
            <a:pathLst>
              <a:path h="2715094" w="8154777">
                <a:moveTo>
                  <a:pt x="0" y="0"/>
                </a:moveTo>
                <a:lnTo>
                  <a:pt x="8154777" y="0"/>
                </a:lnTo>
                <a:lnTo>
                  <a:pt x="8154777" y="2715094"/>
                </a:lnTo>
                <a:lnTo>
                  <a:pt x="0" y="27150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3629" t="0" r="-58213" b="0"/>
            </a:stretch>
          </a:blipFill>
        </p:spPr>
      </p:sp>
      <p:sp>
        <p:nvSpPr>
          <p:cNvPr name="TextBox 117" id="117"/>
          <p:cNvSpPr txBox="true"/>
          <p:nvPr/>
        </p:nvSpPr>
        <p:spPr>
          <a:xfrm rot="0">
            <a:off x="5667857" y="254127"/>
            <a:ext cx="5285606" cy="77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1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Plan de Trabajo</a:t>
            </a:r>
          </a:p>
        </p:txBody>
      </p:sp>
      <p:sp>
        <p:nvSpPr>
          <p:cNvPr name="TextBox 118" id="118"/>
          <p:cNvSpPr txBox="true"/>
          <p:nvPr/>
        </p:nvSpPr>
        <p:spPr>
          <a:xfrm rot="0">
            <a:off x="2403541" y="1324790"/>
            <a:ext cx="3879858" cy="56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3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Fase 1</a:t>
            </a:r>
          </a:p>
        </p:txBody>
      </p:sp>
      <p:sp>
        <p:nvSpPr>
          <p:cNvPr name="TextBox 119" id="119"/>
          <p:cNvSpPr txBox="true"/>
          <p:nvPr/>
        </p:nvSpPr>
        <p:spPr>
          <a:xfrm rot="0">
            <a:off x="1077842" y="1824801"/>
            <a:ext cx="6487011" cy="1916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8332" indent="-234166" lvl="1">
              <a:lnSpc>
                <a:spcPts val="3036"/>
              </a:lnSpc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Análisis de reque</a:t>
            </a:r>
            <a:r>
              <a:rPr lang="en-US" sz="21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rimientos y diseño de base de datos</a:t>
            </a:r>
          </a:p>
          <a:p>
            <a:pPr algn="l" marL="468332" indent="-234166" lvl="1">
              <a:lnSpc>
                <a:spcPts val="3036"/>
              </a:lnSpc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Entrega Autoevaluación Fase 1 (1.3)</a:t>
            </a:r>
          </a:p>
          <a:p>
            <a:pPr algn="l" marL="468332" indent="-234166" lvl="1">
              <a:lnSpc>
                <a:spcPts val="3036"/>
              </a:lnSpc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Diseño de arquitectura del sistema</a:t>
            </a:r>
          </a:p>
          <a:p>
            <a:pPr algn="l" marL="468332" indent="-234166" lvl="1">
              <a:lnSpc>
                <a:spcPts val="3036"/>
              </a:lnSpc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Entrega Evidencias Grupales Fase 1</a:t>
            </a:r>
          </a:p>
        </p:txBody>
      </p:sp>
      <p:sp>
        <p:nvSpPr>
          <p:cNvPr name="TextBox 120" id="120"/>
          <p:cNvSpPr txBox="true"/>
          <p:nvPr/>
        </p:nvSpPr>
        <p:spPr>
          <a:xfrm rot="0">
            <a:off x="2403541" y="4046178"/>
            <a:ext cx="3879858" cy="56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3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Fase 2</a:t>
            </a:r>
          </a:p>
        </p:txBody>
      </p:sp>
      <p:sp>
        <p:nvSpPr>
          <p:cNvPr name="TextBox 121" id="121"/>
          <p:cNvSpPr txBox="true"/>
          <p:nvPr/>
        </p:nvSpPr>
        <p:spPr>
          <a:xfrm rot="0">
            <a:off x="1077842" y="4546189"/>
            <a:ext cx="6487011" cy="1916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8332" indent="-234166" lvl="1">
              <a:lnSpc>
                <a:spcPts val="3036"/>
              </a:lnSpc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Backend y frontend </a:t>
            </a:r>
            <a:r>
              <a:rPr lang="en-US" sz="21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inicial (login, registro)</a:t>
            </a:r>
          </a:p>
          <a:p>
            <a:pPr algn="l" marL="468332" indent="-234166" lvl="1">
              <a:lnSpc>
                <a:spcPts val="3036"/>
              </a:lnSpc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Gestión de estados y carga de documentos</a:t>
            </a:r>
          </a:p>
          <a:p>
            <a:pPr algn="l" marL="468332" indent="-234166" lvl="1">
              <a:lnSpc>
                <a:spcPts val="3036"/>
              </a:lnSpc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Módulo d</a:t>
            </a:r>
            <a:r>
              <a:rPr lang="en-US" sz="21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notificaciones y reportes</a:t>
            </a:r>
          </a:p>
          <a:p>
            <a:pPr algn="l" marL="468332" indent="-234166" lvl="1">
              <a:lnSpc>
                <a:spcPts val="3036"/>
              </a:lnSpc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Entrega Avance y Evidencias Fase 2</a:t>
            </a:r>
          </a:p>
        </p:txBody>
      </p:sp>
      <p:sp>
        <p:nvSpPr>
          <p:cNvPr name="TextBox 122" id="122"/>
          <p:cNvSpPr txBox="true"/>
          <p:nvPr/>
        </p:nvSpPr>
        <p:spPr>
          <a:xfrm rot="0">
            <a:off x="2425664" y="6625855"/>
            <a:ext cx="3879858" cy="56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3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Fase 3</a:t>
            </a:r>
          </a:p>
        </p:txBody>
      </p:sp>
      <p:sp>
        <p:nvSpPr>
          <p:cNvPr name="TextBox 123" id="123"/>
          <p:cNvSpPr txBox="true"/>
          <p:nvPr/>
        </p:nvSpPr>
        <p:spPr>
          <a:xfrm rot="0">
            <a:off x="1099965" y="7125866"/>
            <a:ext cx="6487011" cy="1916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8332" indent="-234166" lvl="1">
              <a:lnSpc>
                <a:spcPts val="3036"/>
              </a:lnSpc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Integración de módul</a:t>
            </a:r>
            <a:r>
              <a:rPr lang="en-US" sz="21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os y pruebas internas</a:t>
            </a:r>
          </a:p>
          <a:p>
            <a:pPr algn="l" marL="468332" indent="-234166" lvl="1">
              <a:lnSpc>
                <a:spcPts val="3036"/>
              </a:lnSpc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Pruebas de aceptación con usuario (UAT)</a:t>
            </a:r>
          </a:p>
          <a:p>
            <a:pPr algn="l" marL="468332" indent="-234166" lvl="1">
              <a:lnSpc>
                <a:spcPts val="3036"/>
              </a:lnSpc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Entrega versión 1.0 funcional</a:t>
            </a:r>
          </a:p>
          <a:p>
            <a:pPr algn="l" marL="468332" indent="-234166" lvl="1">
              <a:lnSpc>
                <a:spcPts val="3036"/>
              </a:lnSpc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Entrega Diario Reflexión Fase 3 (3.1)</a:t>
            </a:r>
          </a:p>
          <a:p>
            <a:pPr algn="l" marL="468332" indent="-234166" lvl="1">
              <a:lnSpc>
                <a:spcPts val="3036"/>
              </a:lnSpc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Entrega Final del Proyecto y Presentación</a:t>
            </a:r>
          </a:p>
        </p:txBody>
      </p:sp>
      <p:sp>
        <p:nvSpPr>
          <p:cNvPr name="TextBox 124" id="124"/>
          <p:cNvSpPr txBox="true"/>
          <p:nvPr/>
        </p:nvSpPr>
        <p:spPr>
          <a:xfrm rot="0">
            <a:off x="7810523" y="6542854"/>
            <a:ext cx="2983170" cy="1648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Semanas 1-2: Análisis de requerimientos y diseño BD.</a:t>
            </a:r>
          </a:p>
        </p:txBody>
      </p:sp>
      <p:sp>
        <p:nvSpPr>
          <p:cNvPr name="TextBox 125" id="125"/>
          <p:cNvSpPr txBox="true"/>
          <p:nvPr/>
        </p:nvSpPr>
        <p:spPr>
          <a:xfrm rot="0">
            <a:off x="9519298" y="2038182"/>
            <a:ext cx="2983170" cy="163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Semanas 3-4: Backend y frontend inicial (login, registro).</a:t>
            </a:r>
          </a:p>
        </p:txBody>
      </p:sp>
      <p:sp>
        <p:nvSpPr>
          <p:cNvPr name="TextBox 126" id="126"/>
          <p:cNvSpPr txBox="true"/>
          <p:nvPr/>
        </p:nvSpPr>
        <p:spPr>
          <a:xfrm rot="0">
            <a:off x="11281476" y="6542854"/>
            <a:ext cx="2983170" cy="163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Semanas 5-6: Gestión de estados y carga de documentos.</a:t>
            </a:r>
          </a:p>
        </p:txBody>
      </p:sp>
      <p:sp>
        <p:nvSpPr>
          <p:cNvPr name="TextBox 127" id="127"/>
          <p:cNvSpPr txBox="true"/>
          <p:nvPr/>
        </p:nvSpPr>
        <p:spPr>
          <a:xfrm rot="0">
            <a:off x="12984960" y="2448443"/>
            <a:ext cx="2983170" cy="1228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Semanas 7-8: Notificaciones y reportes.</a:t>
            </a:r>
          </a:p>
        </p:txBody>
      </p:sp>
      <p:sp>
        <p:nvSpPr>
          <p:cNvPr name="TextBox 128" id="128"/>
          <p:cNvSpPr txBox="true"/>
          <p:nvPr/>
        </p:nvSpPr>
        <p:spPr>
          <a:xfrm rot="0">
            <a:off x="14804304" y="6542854"/>
            <a:ext cx="2983170" cy="163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Semanas 9-12: Integración, pruebas y entrega versión 1.0.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717385"/>
            <a:ext cx="2869078" cy="3569615"/>
          </a:xfrm>
          <a:custGeom>
            <a:avLst/>
            <a:gdLst/>
            <a:ahLst/>
            <a:cxnLst/>
            <a:rect r="r" b="b" t="t" l="l"/>
            <a:pathLst>
              <a:path h="3569615" w="2869078">
                <a:moveTo>
                  <a:pt x="0" y="0"/>
                </a:moveTo>
                <a:lnTo>
                  <a:pt x="2869078" y="0"/>
                </a:lnTo>
                <a:lnTo>
                  <a:pt x="2869078" y="3569615"/>
                </a:lnTo>
                <a:lnTo>
                  <a:pt x="0" y="3569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736541" y="1028700"/>
            <a:ext cx="1111845" cy="431151"/>
            <a:chOff x="0" y="0"/>
            <a:chExt cx="1482461" cy="57486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93231" cy="93231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240819"/>
              <a:ext cx="93231" cy="93231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277846" y="0"/>
              <a:ext cx="93231" cy="93231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277846" y="240819"/>
              <a:ext cx="93231" cy="93231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555692" y="0"/>
              <a:ext cx="93231" cy="93231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555692" y="240819"/>
              <a:ext cx="93231" cy="93231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833538" y="0"/>
              <a:ext cx="93231" cy="93231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833538" y="240819"/>
              <a:ext cx="93231" cy="93231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111384" y="0"/>
              <a:ext cx="93231" cy="93231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111384" y="240819"/>
              <a:ext cx="93231" cy="93231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1389230" y="0"/>
              <a:ext cx="93231" cy="93231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1389230" y="240819"/>
              <a:ext cx="93231" cy="93231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481638"/>
              <a:ext cx="93231" cy="93231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277846" y="481638"/>
              <a:ext cx="93231" cy="93231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555692" y="481638"/>
              <a:ext cx="93231" cy="93231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833538" y="481638"/>
              <a:ext cx="93231" cy="93231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1111384" y="481638"/>
              <a:ext cx="93231" cy="93231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1389230" y="481638"/>
              <a:ext cx="93231" cy="93231"/>
              <a:chOff x="0" y="0"/>
              <a:chExt cx="812800" cy="8128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  <p:grpSp>
        <p:nvGrpSpPr>
          <p:cNvPr name="Group 59" id="59"/>
          <p:cNvGrpSpPr/>
          <p:nvPr/>
        </p:nvGrpSpPr>
        <p:grpSpPr>
          <a:xfrm rot="0">
            <a:off x="1028700" y="8939746"/>
            <a:ext cx="1111845" cy="431151"/>
            <a:chOff x="0" y="0"/>
            <a:chExt cx="1482461" cy="574869"/>
          </a:xfrm>
        </p:grpSpPr>
        <p:grpSp>
          <p:nvGrpSpPr>
            <p:cNvPr name="Group 60" id="60"/>
            <p:cNvGrpSpPr/>
            <p:nvPr/>
          </p:nvGrpSpPr>
          <p:grpSpPr>
            <a:xfrm rot="0">
              <a:off x="0" y="0"/>
              <a:ext cx="93231" cy="93231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0" y="240819"/>
              <a:ext cx="93231" cy="93231"/>
              <a:chOff x="0" y="0"/>
              <a:chExt cx="812800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277846" y="0"/>
              <a:ext cx="93231" cy="93231"/>
              <a:chOff x="0" y="0"/>
              <a:chExt cx="812800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277846" y="240819"/>
              <a:ext cx="93231" cy="93231"/>
              <a:chOff x="0" y="0"/>
              <a:chExt cx="812800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555692" y="0"/>
              <a:ext cx="93231" cy="93231"/>
              <a:chOff x="0" y="0"/>
              <a:chExt cx="812800" cy="8128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555692" y="240819"/>
              <a:ext cx="93231" cy="93231"/>
              <a:chOff x="0" y="0"/>
              <a:chExt cx="812800" cy="812800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833538" y="0"/>
              <a:ext cx="93231" cy="93231"/>
              <a:chOff x="0" y="0"/>
              <a:chExt cx="812800" cy="812800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0">
              <a:off x="833538" y="240819"/>
              <a:ext cx="93231" cy="93231"/>
              <a:chOff x="0" y="0"/>
              <a:chExt cx="812800" cy="812800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1111384" y="0"/>
              <a:ext cx="93231" cy="93231"/>
              <a:chOff x="0" y="0"/>
              <a:chExt cx="812800" cy="812800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1111384" y="240819"/>
              <a:ext cx="93231" cy="93231"/>
              <a:chOff x="0" y="0"/>
              <a:chExt cx="812800" cy="812800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1389230" y="0"/>
              <a:ext cx="93231" cy="93231"/>
              <a:chOff x="0" y="0"/>
              <a:chExt cx="812800" cy="812800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1389230" y="240819"/>
              <a:ext cx="93231" cy="93231"/>
              <a:chOff x="0" y="0"/>
              <a:chExt cx="812800" cy="812800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0" y="481638"/>
              <a:ext cx="93231" cy="93231"/>
              <a:chOff x="0" y="0"/>
              <a:chExt cx="812800" cy="812800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9" id="99"/>
            <p:cNvGrpSpPr/>
            <p:nvPr/>
          </p:nvGrpSpPr>
          <p:grpSpPr>
            <a:xfrm rot="0">
              <a:off x="277846" y="481638"/>
              <a:ext cx="93231" cy="93231"/>
              <a:chOff x="0" y="0"/>
              <a:chExt cx="812800" cy="812800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555692" y="481638"/>
              <a:ext cx="93231" cy="93231"/>
              <a:chOff x="0" y="0"/>
              <a:chExt cx="812800" cy="812800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5" id="105"/>
            <p:cNvGrpSpPr/>
            <p:nvPr/>
          </p:nvGrpSpPr>
          <p:grpSpPr>
            <a:xfrm rot="0">
              <a:off x="833538" y="481638"/>
              <a:ext cx="93231" cy="93231"/>
              <a:chOff x="0" y="0"/>
              <a:chExt cx="812800" cy="812800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8" id="108"/>
            <p:cNvGrpSpPr/>
            <p:nvPr/>
          </p:nvGrpSpPr>
          <p:grpSpPr>
            <a:xfrm rot="0">
              <a:off x="1111384" y="481638"/>
              <a:ext cx="93231" cy="93231"/>
              <a:chOff x="0" y="0"/>
              <a:chExt cx="812800" cy="812800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1389230" y="481638"/>
              <a:ext cx="93231" cy="93231"/>
              <a:chOff x="0" y="0"/>
              <a:chExt cx="812800" cy="812800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  <p:sp>
        <p:nvSpPr>
          <p:cNvPr name="TextBox 114" id="114"/>
          <p:cNvSpPr txBox="true"/>
          <p:nvPr/>
        </p:nvSpPr>
        <p:spPr>
          <a:xfrm rot="0">
            <a:off x="5421647" y="254127"/>
            <a:ext cx="7444706" cy="77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1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Evidencias esperadas</a:t>
            </a:r>
          </a:p>
        </p:txBody>
      </p:sp>
      <p:grpSp>
        <p:nvGrpSpPr>
          <p:cNvPr name="Group 115" id="115"/>
          <p:cNvGrpSpPr/>
          <p:nvPr/>
        </p:nvGrpSpPr>
        <p:grpSpPr>
          <a:xfrm rot="0">
            <a:off x="2975027" y="1244276"/>
            <a:ext cx="3892655" cy="3377920"/>
            <a:chOff x="0" y="0"/>
            <a:chExt cx="20247827" cy="17570408"/>
          </a:xfrm>
        </p:grpSpPr>
        <p:sp>
          <p:nvSpPr>
            <p:cNvPr name="Freeform 116" id="116"/>
            <p:cNvSpPr/>
            <p:nvPr/>
          </p:nvSpPr>
          <p:spPr>
            <a:xfrm flipH="false" flipV="false" rot="0">
              <a:off x="0" y="0"/>
              <a:ext cx="20247828" cy="17570408"/>
            </a:xfrm>
            <a:custGeom>
              <a:avLst/>
              <a:gdLst/>
              <a:ahLst/>
              <a:cxnLst/>
              <a:rect r="r" b="b" t="t" l="l"/>
              <a:pathLst>
                <a:path h="17570408" w="20247828">
                  <a:moveTo>
                    <a:pt x="99443" y="0"/>
                  </a:moveTo>
                  <a:lnTo>
                    <a:pt x="20148386" y="0"/>
                  </a:lnTo>
                  <a:cubicBezTo>
                    <a:pt x="20203306" y="0"/>
                    <a:pt x="20247828" y="44522"/>
                    <a:pt x="20247828" y="99443"/>
                  </a:cubicBezTo>
                  <a:lnTo>
                    <a:pt x="20247828" y="17470966"/>
                  </a:lnTo>
                  <a:cubicBezTo>
                    <a:pt x="20247828" y="17525887"/>
                    <a:pt x="20203306" y="17570408"/>
                    <a:pt x="20148386" y="17570408"/>
                  </a:cubicBezTo>
                  <a:lnTo>
                    <a:pt x="99443" y="17570408"/>
                  </a:lnTo>
                  <a:cubicBezTo>
                    <a:pt x="44522" y="17570408"/>
                    <a:pt x="0" y="17525887"/>
                    <a:pt x="0" y="17470966"/>
                  </a:cubicBezTo>
                  <a:lnTo>
                    <a:pt x="0" y="99443"/>
                  </a:lnTo>
                  <a:cubicBezTo>
                    <a:pt x="0" y="44522"/>
                    <a:pt x="44522" y="0"/>
                    <a:pt x="99443" y="0"/>
                  </a:cubicBezTo>
                  <a:close/>
                </a:path>
              </a:pathLst>
            </a:custGeom>
            <a:blipFill>
              <a:blip r:embed="rId5">
                <a:alphaModFix amt="75000"/>
              </a:blip>
              <a:stretch>
                <a:fillRect l="-15123" t="0" r="-15123" b="0"/>
              </a:stretch>
            </a:blipFill>
          </p:spPr>
        </p:sp>
      </p:grpSp>
      <p:sp>
        <p:nvSpPr>
          <p:cNvPr name="TextBox 117" id="117"/>
          <p:cNvSpPr txBox="true"/>
          <p:nvPr/>
        </p:nvSpPr>
        <p:spPr>
          <a:xfrm rot="0">
            <a:off x="2975027" y="1402701"/>
            <a:ext cx="3892655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Registro de ingresos de vehículos en la plataforma</a:t>
            </a:r>
          </a:p>
        </p:txBody>
      </p:sp>
      <p:sp>
        <p:nvSpPr>
          <p:cNvPr name="TextBox 118" id="118"/>
          <p:cNvSpPr txBox="true"/>
          <p:nvPr/>
        </p:nvSpPr>
        <p:spPr>
          <a:xfrm rot="0">
            <a:off x="3065880" y="2318485"/>
            <a:ext cx="3710949" cy="194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Capturas de pantalla y demostraciones funcionales del módulo de agenda digital.</a:t>
            </a:r>
          </a:p>
          <a:p>
            <a:pPr algn="l">
              <a:lnSpc>
                <a:spcPts val="2239"/>
              </a:lnSpc>
            </a:pP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Evidencia del flujo completo: desde el ingreso del vehículo hasta la finalización del servicio.</a:t>
            </a:r>
          </a:p>
        </p:txBody>
      </p:sp>
      <p:grpSp>
        <p:nvGrpSpPr>
          <p:cNvPr name="Group 119" id="119"/>
          <p:cNvGrpSpPr/>
          <p:nvPr/>
        </p:nvGrpSpPr>
        <p:grpSpPr>
          <a:xfrm rot="0">
            <a:off x="7197673" y="1244276"/>
            <a:ext cx="3892655" cy="3377920"/>
            <a:chOff x="0" y="0"/>
            <a:chExt cx="20247827" cy="17570408"/>
          </a:xfrm>
        </p:grpSpPr>
        <p:sp>
          <p:nvSpPr>
            <p:cNvPr name="Freeform 120" id="120"/>
            <p:cNvSpPr/>
            <p:nvPr/>
          </p:nvSpPr>
          <p:spPr>
            <a:xfrm flipH="false" flipV="false" rot="0">
              <a:off x="0" y="0"/>
              <a:ext cx="20247828" cy="17570408"/>
            </a:xfrm>
            <a:custGeom>
              <a:avLst/>
              <a:gdLst/>
              <a:ahLst/>
              <a:cxnLst/>
              <a:rect r="r" b="b" t="t" l="l"/>
              <a:pathLst>
                <a:path h="17570408" w="20247828">
                  <a:moveTo>
                    <a:pt x="99443" y="0"/>
                  </a:moveTo>
                  <a:lnTo>
                    <a:pt x="20148386" y="0"/>
                  </a:lnTo>
                  <a:cubicBezTo>
                    <a:pt x="20203306" y="0"/>
                    <a:pt x="20247828" y="44522"/>
                    <a:pt x="20247828" y="99443"/>
                  </a:cubicBezTo>
                  <a:lnTo>
                    <a:pt x="20247828" y="17470966"/>
                  </a:lnTo>
                  <a:cubicBezTo>
                    <a:pt x="20247828" y="17525887"/>
                    <a:pt x="20203306" y="17570408"/>
                    <a:pt x="20148386" y="17570408"/>
                  </a:cubicBezTo>
                  <a:lnTo>
                    <a:pt x="99443" y="17570408"/>
                  </a:lnTo>
                  <a:cubicBezTo>
                    <a:pt x="44522" y="17570408"/>
                    <a:pt x="0" y="17525887"/>
                    <a:pt x="0" y="17470966"/>
                  </a:cubicBezTo>
                  <a:lnTo>
                    <a:pt x="0" y="99443"/>
                  </a:lnTo>
                  <a:cubicBezTo>
                    <a:pt x="0" y="44522"/>
                    <a:pt x="44522" y="0"/>
                    <a:pt x="99443" y="0"/>
                  </a:cubicBezTo>
                  <a:close/>
                </a:path>
              </a:pathLst>
            </a:custGeom>
            <a:blipFill>
              <a:blip r:embed="rId5">
                <a:alphaModFix amt="75000"/>
              </a:blip>
              <a:stretch>
                <a:fillRect l="-15123" t="0" r="-15123" b="0"/>
              </a:stretch>
            </a:blipFill>
          </p:spPr>
        </p:sp>
      </p:grpSp>
      <p:sp>
        <p:nvSpPr>
          <p:cNvPr name="TextBox 121" id="121"/>
          <p:cNvSpPr txBox="true"/>
          <p:nvPr/>
        </p:nvSpPr>
        <p:spPr>
          <a:xfrm rot="0">
            <a:off x="7197673" y="1402701"/>
            <a:ext cx="3892655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Reportes automáticos de productividad y tiempos</a:t>
            </a:r>
          </a:p>
        </p:txBody>
      </p:sp>
      <p:sp>
        <p:nvSpPr>
          <p:cNvPr name="TextBox 122" id="122"/>
          <p:cNvSpPr txBox="true"/>
          <p:nvPr/>
        </p:nvSpPr>
        <p:spPr>
          <a:xfrm rot="0">
            <a:off x="7288525" y="2318485"/>
            <a:ext cx="3710949" cy="194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Generación de informes en formatos PDF o CSV.</a:t>
            </a:r>
          </a:p>
          <a:p>
            <a:pPr algn="l">
              <a:lnSpc>
                <a:spcPts val="2239"/>
              </a:lnSpc>
            </a:pP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Métricas clave: tiempo promedio de atención, eficiencia de los talleres, historial de reparaciones.</a:t>
            </a:r>
          </a:p>
        </p:txBody>
      </p:sp>
      <p:grpSp>
        <p:nvGrpSpPr>
          <p:cNvPr name="Group 123" id="123"/>
          <p:cNvGrpSpPr/>
          <p:nvPr/>
        </p:nvGrpSpPr>
        <p:grpSpPr>
          <a:xfrm rot="0">
            <a:off x="11423702" y="1244276"/>
            <a:ext cx="3892655" cy="3377920"/>
            <a:chOff x="0" y="0"/>
            <a:chExt cx="20247827" cy="17570408"/>
          </a:xfrm>
        </p:grpSpPr>
        <p:sp>
          <p:nvSpPr>
            <p:cNvPr name="Freeform 124" id="124"/>
            <p:cNvSpPr/>
            <p:nvPr/>
          </p:nvSpPr>
          <p:spPr>
            <a:xfrm flipH="false" flipV="false" rot="0">
              <a:off x="0" y="0"/>
              <a:ext cx="20247828" cy="17570408"/>
            </a:xfrm>
            <a:custGeom>
              <a:avLst/>
              <a:gdLst/>
              <a:ahLst/>
              <a:cxnLst/>
              <a:rect r="r" b="b" t="t" l="l"/>
              <a:pathLst>
                <a:path h="17570408" w="20247828">
                  <a:moveTo>
                    <a:pt x="99443" y="0"/>
                  </a:moveTo>
                  <a:lnTo>
                    <a:pt x="20148386" y="0"/>
                  </a:lnTo>
                  <a:cubicBezTo>
                    <a:pt x="20203306" y="0"/>
                    <a:pt x="20247828" y="44522"/>
                    <a:pt x="20247828" y="99443"/>
                  </a:cubicBezTo>
                  <a:lnTo>
                    <a:pt x="20247828" y="17470966"/>
                  </a:lnTo>
                  <a:cubicBezTo>
                    <a:pt x="20247828" y="17525887"/>
                    <a:pt x="20203306" y="17570408"/>
                    <a:pt x="20148386" y="17570408"/>
                  </a:cubicBezTo>
                  <a:lnTo>
                    <a:pt x="99443" y="17570408"/>
                  </a:lnTo>
                  <a:cubicBezTo>
                    <a:pt x="44522" y="17570408"/>
                    <a:pt x="0" y="17525887"/>
                    <a:pt x="0" y="17470966"/>
                  </a:cubicBezTo>
                  <a:lnTo>
                    <a:pt x="0" y="99443"/>
                  </a:lnTo>
                  <a:cubicBezTo>
                    <a:pt x="0" y="44522"/>
                    <a:pt x="44522" y="0"/>
                    <a:pt x="99443" y="0"/>
                  </a:cubicBezTo>
                  <a:close/>
                </a:path>
              </a:pathLst>
            </a:custGeom>
            <a:blipFill>
              <a:blip r:embed="rId5">
                <a:alphaModFix amt="75000"/>
              </a:blip>
              <a:stretch>
                <a:fillRect l="-15123" t="0" r="-15123" b="0"/>
              </a:stretch>
            </a:blipFill>
          </p:spPr>
        </p:sp>
      </p:grpSp>
      <p:sp>
        <p:nvSpPr>
          <p:cNvPr name="TextBox 125" id="125"/>
          <p:cNvSpPr txBox="true"/>
          <p:nvPr/>
        </p:nvSpPr>
        <p:spPr>
          <a:xfrm rot="0">
            <a:off x="11423702" y="1402701"/>
            <a:ext cx="3892655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Capturas de módulos implementados</a:t>
            </a:r>
          </a:p>
        </p:txBody>
      </p:sp>
      <p:sp>
        <p:nvSpPr>
          <p:cNvPr name="TextBox 126" id="126"/>
          <p:cNvSpPr txBox="true"/>
          <p:nvPr/>
        </p:nvSpPr>
        <p:spPr>
          <a:xfrm rot="0">
            <a:off x="11514555" y="2318485"/>
            <a:ext cx="3710949" cy="221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Interfaces del sistema: agenda, gestión de estados, carga de documentos, notificaciones y reportes.</a:t>
            </a:r>
          </a:p>
          <a:p>
            <a:pPr algn="l">
              <a:lnSpc>
                <a:spcPts val="2239"/>
              </a:lnSpc>
            </a:pP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Ejemplos de pantallas para mostrar el avance y la usabilidad.</a:t>
            </a:r>
          </a:p>
        </p:txBody>
      </p:sp>
      <p:grpSp>
        <p:nvGrpSpPr>
          <p:cNvPr name="Group 127" id="127"/>
          <p:cNvGrpSpPr/>
          <p:nvPr/>
        </p:nvGrpSpPr>
        <p:grpSpPr>
          <a:xfrm rot="0">
            <a:off x="2975027" y="5429332"/>
            <a:ext cx="3892655" cy="3377920"/>
            <a:chOff x="0" y="0"/>
            <a:chExt cx="20247827" cy="17570408"/>
          </a:xfrm>
        </p:grpSpPr>
        <p:sp>
          <p:nvSpPr>
            <p:cNvPr name="Freeform 128" id="128"/>
            <p:cNvSpPr/>
            <p:nvPr/>
          </p:nvSpPr>
          <p:spPr>
            <a:xfrm flipH="false" flipV="false" rot="0">
              <a:off x="0" y="0"/>
              <a:ext cx="20247828" cy="17570408"/>
            </a:xfrm>
            <a:custGeom>
              <a:avLst/>
              <a:gdLst/>
              <a:ahLst/>
              <a:cxnLst/>
              <a:rect r="r" b="b" t="t" l="l"/>
              <a:pathLst>
                <a:path h="17570408" w="20247828">
                  <a:moveTo>
                    <a:pt x="99443" y="0"/>
                  </a:moveTo>
                  <a:lnTo>
                    <a:pt x="20148386" y="0"/>
                  </a:lnTo>
                  <a:cubicBezTo>
                    <a:pt x="20203306" y="0"/>
                    <a:pt x="20247828" y="44522"/>
                    <a:pt x="20247828" y="99443"/>
                  </a:cubicBezTo>
                  <a:lnTo>
                    <a:pt x="20247828" y="17470966"/>
                  </a:lnTo>
                  <a:cubicBezTo>
                    <a:pt x="20247828" y="17525887"/>
                    <a:pt x="20203306" y="17570408"/>
                    <a:pt x="20148386" y="17570408"/>
                  </a:cubicBezTo>
                  <a:lnTo>
                    <a:pt x="99443" y="17570408"/>
                  </a:lnTo>
                  <a:cubicBezTo>
                    <a:pt x="44522" y="17570408"/>
                    <a:pt x="0" y="17525887"/>
                    <a:pt x="0" y="17470966"/>
                  </a:cubicBezTo>
                  <a:lnTo>
                    <a:pt x="0" y="99443"/>
                  </a:lnTo>
                  <a:cubicBezTo>
                    <a:pt x="0" y="44522"/>
                    <a:pt x="44522" y="0"/>
                    <a:pt x="99443" y="0"/>
                  </a:cubicBezTo>
                  <a:close/>
                </a:path>
              </a:pathLst>
            </a:custGeom>
            <a:blipFill>
              <a:blip r:embed="rId5">
                <a:alphaModFix amt="75000"/>
              </a:blip>
              <a:stretch>
                <a:fillRect l="-15123" t="0" r="-15123" b="0"/>
              </a:stretch>
            </a:blipFill>
          </p:spPr>
        </p:sp>
      </p:grpSp>
      <p:sp>
        <p:nvSpPr>
          <p:cNvPr name="TextBox 129" id="129"/>
          <p:cNvSpPr txBox="true"/>
          <p:nvPr/>
        </p:nvSpPr>
        <p:spPr>
          <a:xfrm rot="0">
            <a:off x="2975027" y="5587758"/>
            <a:ext cx="3892655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Documentación técnica y manual de usuario</a:t>
            </a:r>
          </a:p>
        </p:txBody>
      </p:sp>
      <p:sp>
        <p:nvSpPr>
          <p:cNvPr name="TextBox 130" id="130"/>
          <p:cNvSpPr txBox="true"/>
          <p:nvPr/>
        </p:nvSpPr>
        <p:spPr>
          <a:xfrm rot="0">
            <a:off x="3065880" y="6503541"/>
            <a:ext cx="3710949" cy="194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Guía de instalación y mantenimiento del sistema.</a:t>
            </a:r>
          </a:p>
          <a:p>
            <a:pPr algn="l">
              <a:lnSpc>
                <a:spcPts val="2239"/>
              </a:lnSpc>
            </a:pP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Manual para el personal operativo y administradores, con instrucciones claras y buenas prácticas.</a:t>
            </a:r>
          </a:p>
        </p:txBody>
      </p:sp>
      <p:grpSp>
        <p:nvGrpSpPr>
          <p:cNvPr name="Group 131" id="131"/>
          <p:cNvGrpSpPr/>
          <p:nvPr/>
        </p:nvGrpSpPr>
        <p:grpSpPr>
          <a:xfrm rot="0">
            <a:off x="7199365" y="5429332"/>
            <a:ext cx="3892655" cy="3377920"/>
            <a:chOff x="0" y="0"/>
            <a:chExt cx="20247827" cy="17570408"/>
          </a:xfrm>
        </p:grpSpPr>
        <p:sp>
          <p:nvSpPr>
            <p:cNvPr name="Freeform 132" id="132"/>
            <p:cNvSpPr/>
            <p:nvPr/>
          </p:nvSpPr>
          <p:spPr>
            <a:xfrm flipH="false" flipV="false" rot="0">
              <a:off x="0" y="0"/>
              <a:ext cx="20247828" cy="17570408"/>
            </a:xfrm>
            <a:custGeom>
              <a:avLst/>
              <a:gdLst/>
              <a:ahLst/>
              <a:cxnLst/>
              <a:rect r="r" b="b" t="t" l="l"/>
              <a:pathLst>
                <a:path h="17570408" w="20247828">
                  <a:moveTo>
                    <a:pt x="99443" y="0"/>
                  </a:moveTo>
                  <a:lnTo>
                    <a:pt x="20148386" y="0"/>
                  </a:lnTo>
                  <a:cubicBezTo>
                    <a:pt x="20203306" y="0"/>
                    <a:pt x="20247828" y="44522"/>
                    <a:pt x="20247828" y="99443"/>
                  </a:cubicBezTo>
                  <a:lnTo>
                    <a:pt x="20247828" y="17470966"/>
                  </a:lnTo>
                  <a:cubicBezTo>
                    <a:pt x="20247828" y="17525887"/>
                    <a:pt x="20203306" y="17570408"/>
                    <a:pt x="20148386" y="17570408"/>
                  </a:cubicBezTo>
                  <a:lnTo>
                    <a:pt x="99443" y="17570408"/>
                  </a:lnTo>
                  <a:cubicBezTo>
                    <a:pt x="44522" y="17570408"/>
                    <a:pt x="0" y="17525887"/>
                    <a:pt x="0" y="17470966"/>
                  </a:cubicBezTo>
                  <a:lnTo>
                    <a:pt x="0" y="99443"/>
                  </a:lnTo>
                  <a:cubicBezTo>
                    <a:pt x="0" y="44522"/>
                    <a:pt x="44522" y="0"/>
                    <a:pt x="99443" y="0"/>
                  </a:cubicBezTo>
                  <a:close/>
                </a:path>
              </a:pathLst>
            </a:custGeom>
            <a:blipFill>
              <a:blip r:embed="rId5">
                <a:alphaModFix amt="75000"/>
              </a:blip>
              <a:stretch>
                <a:fillRect l="-15123" t="0" r="-15123" b="0"/>
              </a:stretch>
            </a:blipFill>
          </p:spPr>
        </p:sp>
      </p:grpSp>
      <p:sp>
        <p:nvSpPr>
          <p:cNvPr name="TextBox 133" id="133"/>
          <p:cNvSpPr txBox="true"/>
          <p:nvPr/>
        </p:nvSpPr>
        <p:spPr>
          <a:xfrm rot="0">
            <a:off x="7199365" y="5587758"/>
            <a:ext cx="3892655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Pruebas y validación de la solución</a:t>
            </a:r>
          </a:p>
        </p:txBody>
      </p:sp>
      <p:sp>
        <p:nvSpPr>
          <p:cNvPr name="TextBox 134" id="134"/>
          <p:cNvSpPr txBox="true"/>
          <p:nvPr/>
        </p:nvSpPr>
        <p:spPr>
          <a:xfrm rot="0">
            <a:off x="7290218" y="6503541"/>
            <a:ext cx="3710949" cy="194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Evidencias de pruebas unitarias, de integración y de aceptación por parte del usuario (UAT).</a:t>
            </a:r>
          </a:p>
          <a:p>
            <a:pPr algn="l">
              <a:lnSpc>
                <a:spcPts val="2239"/>
              </a:lnSpc>
            </a:pP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Retroalimentación obtenida en cada sprint y mejoras implementadas.</a:t>
            </a:r>
          </a:p>
        </p:txBody>
      </p:sp>
      <p:grpSp>
        <p:nvGrpSpPr>
          <p:cNvPr name="Group 135" id="135"/>
          <p:cNvGrpSpPr/>
          <p:nvPr/>
        </p:nvGrpSpPr>
        <p:grpSpPr>
          <a:xfrm rot="0">
            <a:off x="11423702" y="5429332"/>
            <a:ext cx="3892655" cy="3377920"/>
            <a:chOff x="0" y="0"/>
            <a:chExt cx="20247827" cy="17570408"/>
          </a:xfrm>
        </p:grpSpPr>
        <p:sp>
          <p:nvSpPr>
            <p:cNvPr name="Freeform 136" id="136"/>
            <p:cNvSpPr/>
            <p:nvPr/>
          </p:nvSpPr>
          <p:spPr>
            <a:xfrm flipH="false" flipV="false" rot="0">
              <a:off x="0" y="0"/>
              <a:ext cx="20247828" cy="17570408"/>
            </a:xfrm>
            <a:custGeom>
              <a:avLst/>
              <a:gdLst/>
              <a:ahLst/>
              <a:cxnLst/>
              <a:rect r="r" b="b" t="t" l="l"/>
              <a:pathLst>
                <a:path h="17570408" w="20247828">
                  <a:moveTo>
                    <a:pt x="99443" y="0"/>
                  </a:moveTo>
                  <a:lnTo>
                    <a:pt x="20148386" y="0"/>
                  </a:lnTo>
                  <a:cubicBezTo>
                    <a:pt x="20203306" y="0"/>
                    <a:pt x="20247828" y="44522"/>
                    <a:pt x="20247828" y="99443"/>
                  </a:cubicBezTo>
                  <a:lnTo>
                    <a:pt x="20247828" y="17470966"/>
                  </a:lnTo>
                  <a:cubicBezTo>
                    <a:pt x="20247828" y="17525887"/>
                    <a:pt x="20203306" y="17570408"/>
                    <a:pt x="20148386" y="17570408"/>
                  </a:cubicBezTo>
                  <a:lnTo>
                    <a:pt x="99443" y="17570408"/>
                  </a:lnTo>
                  <a:cubicBezTo>
                    <a:pt x="44522" y="17570408"/>
                    <a:pt x="0" y="17525887"/>
                    <a:pt x="0" y="17470966"/>
                  </a:cubicBezTo>
                  <a:lnTo>
                    <a:pt x="0" y="99443"/>
                  </a:lnTo>
                  <a:cubicBezTo>
                    <a:pt x="0" y="44522"/>
                    <a:pt x="44522" y="0"/>
                    <a:pt x="99443" y="0"/>
                  </a:cubicBezTo>
                  <a:close/>
                </a:path>
              </a:pathLst>
            </a:custGeom>
            <a:blipFill>
              <a:blip r:embed="rId5">
                <a:alphaModFix amt="75000"/>
              </a:blip>
              <a:stretch>
                <a:fillRect l="-15123" t="0" r="-15123" b="0"/>
              </a:stretch>
            </a:blipFill>
          </p:spPr>
        </p:sp>
      </p:grpSp>
      <p:sp>
        <p:nvSpPr>
          <p:cNvPr name="TextBox 137" id="137"/>
          <p:cNvSpPr txBox="true"/>
          <p:nvPr/>
        </p:nvSpPr>
        <p:spPr>
          <a:xfrm rot="0">
            <a:off x="11423702" y="5587758"/>
            <a:ext cx="3892655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Historial y trazabilidad de servicios</a:t>
            </a:r>
          </a:p>
        </p:txBody>
      </p:sp>
      <p:sp>
        <p:nvSpPr>
          <p:cNvPr name="TextBox 138" id="138"/>
          <p:cNvSpPr txBox="true"/>
          <p:nvPr/>
        </p:nvSpPr>
        <p:spPr>
          <a:xfrm rot="0">
            <a:off x="11514555" y="6503541"/>
            <a:ext cx="3710949" cy="194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Ejemplos de cómo la plataforma almacena y organiza la información de mantenimientos pasados.</a:t>
            </a:r>
          </a:p>
          <a:p>
            <a:pPr algn="l">
              <a:lnSpc>
                <a:spcPts val="2239"/>
              </a:lnSpc>
            </a:pP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Validación de la integridad y disponibilidad de los datos.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77379" y="2638939"/>
            <a:ext cx="6581921" cy="77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1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Conclusiones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77379" y="3667633"/>
            <a:ext cx="6581921" cy="318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proyecto es viable y útil para PepsiCo.</a:t>
            </a:r>
          </a:p>
          <a:p>
            <a:pPr algn="just">
              <a:lnSpc>
                <a:spcPts val="3079"/>
              </a:lnSpc>
            </a:pPr>
          </a:p>
          <a:p>
            <a:pPr algn="just" marL="474979" indent="-237490" lvl="1">
              <a:lnSpc>
                <a:spcPts val="329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Mejorará tiempos, coordinación y control de información.</a:t>
            </a:r>
          </a:p>
          <a:p>
            <a:pPr algn="just">
              <a:lnSpc>
                <a:spcPts val="3299"/>
              </a:lnSpc>
            </a:pP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Permite aplicar competencias en desarrollo, modelado y gestión de proyectos.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486282" y="3724783"/>
            <a:ext cx="10692325" cy="2837434"/>
            <a:chOff x="0" y="0"/>
            <a:chExt cx="55536285" cy="147377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536288" cy="14737724"/>
            </a:xfrm>
            <a:custGeom>
              <a:avLst/>
              <a:gdLst/>
              <a:ahLst/>
              <a:cxnLst/>
              <a:rect r="r" b="b" t="t" l="l"/>
              <a:pathLst>
                <a:path h="14737724" w="55536288">
                  <a:moveTo>
                    <a:pt x="12309" y="0"/>
                  </a:moveTo>
                  <a:lnTo>
                    <a:pt x="55523978" y="0"/>
                  </a:lnTo>
                  <a:cubicBezTo>
                    <a:pt x="55527240" y="0"/>
                    <a:pt x="55530372" y="1297"/>
                    <a:pt x="55532685" y="3605"/>
                  </a:cubicBezTo>
                  <a:cubicBezTo>
                    <a:pt x="55534992" y="5914"/>
                    <a:pt x="55536288" y="9045"/>
                    <a:pt x="55536288" y="12309"/>
                  </a:cubicBezTo>
                  <a:lnTo>
                    <a:pt x="55536288" y="14725414"/>
                  </a:lnTo>
                  <a:cubicBezTo>
                    <a:pt x="55536288" y="14732212"/>
                    <a:pt x="55530775" y="14737724"/>
                    <a:pt x="55523978" y="14737724"/>
                  </a:cubicBezTo>
                  <a:lnTo>
                    <a:pt x="12309" y="14737724"/>
                  </a:lnTo>
                  <a:cubicBezTo>
                    <a:pt x="5511" y="14737724"/>
                    <a:pt x="0" y="14732212"/>
                    <a:pt x="0" y="14725414"/>
                  </a:cubicBezTo>
                  <a:lnTo>
                    <a:pt x="0" y="12309"/>
                  </a:lnTo>
                  <a:cubicBezTo>
                    <a:pt x="0" y="5511"/>
                    <a:pt x="5511" y="0"/>
                    <a:pt x="12309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34060" r="0" b="-5186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486282" y="-1144048"/>
            <a:ext cx="10692325" cy="4557560"/>
            <a:chOff x="0" y="0"/>
            <a:chExt cx="55536285" cy="236721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536288" cy="23672115"/>
            </a:xfrm>
            <a:custGeom>
              <a:avLst/>
              <a:gdLst/>
              <a:ahLst/>
              <a:cxnLst/>
              <a:rect r="r" b="b" t="t" l="l"/>
              <a:pathLst>
                <a:path h="23672115" w="55536288">
                  <a:moveTo>
                    <a:pt x="12309" y="0"/>
                  </a:moveTo>
                  <a:lnTo>
                    <a:pt x="55523978" y="0"/>
                  </a:lnTo>
                  <a:cubicBezTo>
                    <a:pt x="55527240" y="0"/>
                    <a:pt x="55530372" y="1297"/>
                    <a:pt x="55532685" y="3605"/>
                  </a:cubicBezTo>
                  <a:cubicBezTo>
                    <a:pt x="55534992" y="5914"/>
                    <a:pt x="55536288" y="9045"/>
                    <a:pt x="55536288" y="12309"/>
                  </a:cubicBezTo>
                  <a:lnTo>
                    <a:pt x="55536288" y="23659805"/>
                  </a:lnTo>
                  <a:cubicBezTo>
                    <a:pt x="55536288" y="23666603"/>
                    <a:pt x="55530775" y="23672115"/>
                    <a:pt x="55523978" y="23672115"/>
                  </a:cubicBezTo>
                  <a:lnTo>
                    <a:pt x="12309" y="23672115"/>
                  </a:lnTo>
                  <a:cubicBezTo>
                    <a:pt x="5511" y="23672115"/>
                    <a:pt x="0" y="23666603"/>
                    <a:pt x="0" y="23659805"/>
                  </a:cubicBezTo>
                  <a:lnTo>
                    <a:pt x="0" y="12309"/>
                  </a:lnTo>
                  <a:cubicBezTo>
                    <a:pt x="0" y="5511"/>
                    <a:pt x="5511" y="0"/>
                    <a:pt x="12309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-7800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486282" y="6876542"/>
            <a:ext cx="10692325" cy="4557560"/>
            <a:chOff x="0" y="0"/>
            <a:chExt cx="55536285" cy="236721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536288" cy="23672115"/>
            </a:xfrm>
            <a:custGeom>
              <a:avLst/>
              <a:gdLst/>
              <a:ahLst/>
              <a:cxnLst/>
              <a:rect r="r" b="b" t="t" l="l"/>
              <a:pathLst>
                <a:path h="23672115" w="55536288">
                  <a:moveTo>
                    <a:pt x="12309" y="0"/>
                  </a:moveTo>
                  <a:lnTo>
                    <a:pt x="55523978" y="0"/>
                  </a:lnTo>
                  <a:cubicBezTo>
                    <a:pt x="55527240" y="0"/>
                    <a:pt x="55530372" y="1297"/>
                    <a:pt x="55532685" y="3605"/>
                  </a:cubicBezTo>
                  <a:cubicBezTo>
                    <a:pt x="55534992" y="5914"/>
                    <a:pt x="55536288" y="9045"/>
                    <a:pt x="55536288" y="12309"/>
                  </a:cubicBezTo>
                  <a:lnTo>
                    <a:pt x="55536288" y="23659805"/>
                  </a:lnTo>
                  <a:cubicBezTo>
                    <a:pt x="55536288" y="23666603"/>
                    <a:pt x="55530775" y="23672115"/>
                    <a:pt x="55523978" y="23672115"/>
                  </a:cubicBezTo>
                  <a:lnTo>
                    <a:pt x="12309" y="23672115"/>
                  </a:lnTo>
                  <a:cubicBezTo>
                    <a:pt x="5511" y="23672115"/>
                    <a:pt x="0" y="23666603"/>
                    <a:pt x="0" y="23659805"/>
                  </a:cubicBezTo>
                  <a:lnTo>
                    <a:pt x="0" y="12309"/>
                  </a:lnTo>
                  <a:cubicBezTo>
                    <a:pt x="0" y="5511"/>
                    <a:pt x="5511" y="0"/>
                    <a:pt x="12309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78007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736541" y="1028700"/>
            <a:ext cx="1111845" cy="431151"/>
            <a:chOff x="0" y="0"/>
            <a:chExt cx="1482461" cy="57486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93231" cy="93231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40819"/>
              <a:ext cx="93231" cy="9323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77846" y="0"/>
              <a:ext cx="93231" cy="93231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277846" y="240819"/>
              <a:ext cx="93231" cy="93231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555692" y="0"/>
              <a:ext cx="93231" cy="93231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555692" y="240819"/>
              <a:ext cx="93231" cy="93231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833538" y="0"/>
              <a:ext cx="93231" cy="93231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833538" y="240819"/>
              <a:ext cx="93231" cy="93231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1111384" y="0"/>
              <a:ext cx="93231" cy="93231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1111384" y="240819"/>
              <a:ext cx="93231" cy="93231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1389230" y="0"/>
              <a:ext cx="93231" cy="93231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1389230" y="240819"/>
              <a:ext cx="93231" cy="93231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481638"/>
              <a:ext cx="93231" cy="93231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277846" y="481638"/>
              <a:ext cx="93231" cy="93231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555692" y="481638"/>
              <a:ext cx="93231" cy="93231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833538" y="481638"/>
              <a:ext cx="93231" cy="93231"/>
              <a:chOff x="0" y="0"/>
              <a:chExt cx="812800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111384" y="481638"/>
              <a:ext cx="93231" cy="93231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389230" y="481638"/>
              <a:ext cx="93231" cy="93231"/>
              <a:chOff x="0" y="0"/>
              <a:chExt cx="812800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  <p:grpSp>
        <p:nvGrpSpPr>
          <p:cNvPr name="Group 66" id="66"/>
          <p:cNvGrpSpPr/>
          <p:nvPr/>
        </p:nvGrpSpPr>
        <p:grpSpPr>
          <a:xfrm rot="0">
            <a:off x="1028700" y="8939746"/>
            <a:ext cx="1111845" cy="431151"/>
            <a:chOff x="0" y="0"/>
            <a:chExt cx="1482461" cy="574869"/>
          </a:xfrm>
        </p:grpSpPr>
        <p:grpSp>
          <p:nvGrpSpPr>
            <p:cNvPr name="Group 67" id="67"/>
            <p:cNvGrpSpPr/>
            <p:nvPr/>
          </p:nvGrpSpPr>
          <p:grpSpPr>
            <a:xfrm rot="0">
              <a:off x="0" y="0"/>
              <a:ext cx="93231" cy="93231"/>
              <a:chOff x="0" y="0"/>
              <a:chExt cx="812800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0" y="240819"/>
              <a:ext cx="93231" cy="93231"/>
              <a:chOff x="0" y="0"/>
              <a:chExt cx="812800" cy="8128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277846" y="0"/>
              <a:ext cx="93231" cy="93231"/>
              <a:chOff x="0" y="0"/>
              <a:chExt cx="812800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277846" y="240819"/>
              <a:ext cx="93231" cy="93231"/>
              <a:chOff x="0" y="0"/>
              <a:chExt cx="812800" cy="812800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9" id="79"/>
            <p:cNvGrpSpPr/>
            <p:nvPr/>
          </p:nvGrpSpPr>
          <p:grpSpPr>
            <a:xfrm rot="0">
              <a:off x="555692" y="0"/>
              <a:ext cx="93231" cy="93231"/>
              <a:chOff x="0" y="0"/>
              <a:chExt cx="812800" cy="812800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2" id="82"/>
            <p:cNvGrpSpPr/>
            <p:nvPr/>
          </p:nvGrpSpPr>
          <p:grpSpPr>
            <a:xfrm rot="0">
              <a:off x="555692" y="240819"/>
              <a:ext cx="93231" cy="93231"/>
              <a:chOff x="0" y="0"/>
              <a:chExt cx="812800" cy="812800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5" id="85"/>
            <p:cNvGrpSpPr/>
            <p:nvPr/>
          </p:nvGrpSpPr>
          <p:grpSpPr>
            <a:xfrm rot="0">
              <a:off x="833538" y="0"/>
              <a:ext cx="93231" cy="93231"/>
              <a:chOff x="0" y="0"/>
              <a:chExt cx="812800" cy="812800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8" id="88"/>
            <p:cNvGrpSpPr/>
            <p:nvPr/>
          </p:nvGrpSpPr>
          <p:grpSpPr>
            <a:xfrm rot="0">
              <a:off x="833538" y="240819"/>
              <a:ext cx="93231" cy="93231"/>
              <a:chOff x="0" y="0"/>
              <a:chExt cx="812800" cy="812800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1" id="91"/>
            <p:cNvGrpSpPr/>
            <p:nvPr/>
          </p:nvGrpSpPr>
          <p:grpSpPr>
            <a:xfrm rot="0">
              <a:off x="1111384" y="0"/>
              <a:ext cx="93231" cy="93231"/>
              <a:chOff x="0" y="0"/>
              <a:chExt cx="812800" cy="812800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4" id="94"/>
            <p:cNvGrpSpPr/>
            <p:nvPr/>
          </p:nvGrpSpPr>
          <p:grpSpPr>
            <a:xfrm rot="0">
              <a:off x="1111384" y="240819"/>
              <a:ext cx="93231" cy="93231"/>
              <a:chOff x="0" y="0"/>
              <a:chExt cx="812800" cy="812800"/>
            </a:xfrm>
          </p:grpSpPr>
          <p:sp>
            <p:nvSpPr>
              <p:cNvPr name="Freeform 95" id="9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6" id="9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7" id="97"/>
            <p:cNvGrpSpPr/>
            <p:nvPr/>
          </p:nvGrpSpPr>
          <p:grpSpPr>
            <a:xfrm rot="0">
              <a:off x="1389230" y="0"/>
              <a:ext cx="93231" cy="93231"/>
              <a:chOff x="0" y="0"/>
              <a:chExt cx="812800" cy="812800"/>
            </a:xfrm>
          </p:grpSpPr>
          <p:sp>
            <p:nvSpPr>
              <p:cNvPr name="Freeform 98" id="9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9" id="9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0" id="100"/>
            <p:cNvGrpSpPr/>
            <p:nvPr/>
          </p:nvGrpSpPr>
          <p:grpSpPr>
            <a:xfrm rot="0">
              <a:off x="1389230" y="240819"/>
              <a:ext cx="93231" cy="93231"/>
              <a:chOff x="0" y="0"/>
              <a:chExt cx="812800" cy="812800"/>
            </a:xfrm>
          </p:grpSpPr>
          <p:sp>
            <p:nvSpPr>
              <p:cNvPr name="Freeform 101" id="10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2" id="10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3" id="103"/>
            <p:cNvGrpSpPr/>
            <p:nvPr/>
          </p:nvGrpSpPr>
          <p:grpSpPr>
            <a:xfrm rot="0">
              <a:off x="0" y="481638"/>
              <a:ext cx="93231" cy="93231"/>
              <a:chOff x="0" y="0"/>
              <a:chExt cx="812800" cy="812800"/>
            </a:xfrm>
          </p:grpSpPr>
          <p:sp>
            <p:nvSpPr>
              <p:cNvPr name="Freeform 104" id="10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5" id="10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6" id="106"/>
            <p:cNvGrpSpPr/>
            <p:nvPr/>
          </p:nvGrpSpPr>
          <p:grpSpPr>
            <a:xfrm rot="0">
              <a:off x="277846" y="481638"/>
              <a:ext cx="93231" cy="93231"/>
              <a:chOff x="0" y="0"/>
              <a:chExt cx="812800" cy="812800"/>
            </a:xfrm>
          </p:grpSpPr>
          <p:sp>
            <p:nvSpPr>
              <p:cNvPr name="Freeform 107" id="10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8" id="10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9" id="109"/>
            <p:cNvGrpSpPr/>
            <p:nvPr/>
          </p:nvGrpSpPr>
          <p:grpSpPr>
            <a:xfrm rot="0">
              <a:off x="555692" y="481638"/>
              <a:ext cx="93231" cy="93231"/>
              <a:chOff x="0" y="0"/>
              <a:chExt cx="812800" cy="812800"/>
            </a:xfrm>
          </p:grpSpPr>
          <p:sp>
            <p:nvSpPr>
              <p:cNvPr name="Freeform 110" id="1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1" id="11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12" id="112"/>
            <p:cNvGrpSpPr/>
            <p:nvPr/>
          </p:nvGrpSpPr>
          <p:grpSpPr>
            <a:xfrm rot="0">
              <a:off x="833538" y="481638"/>
              <a:ext cx="93231" cy="93231"/>
              <a:chOff x="0" y="0"/>
              <a:chExt cx="812800" cy="812800"/>
            </a:xfrm>
          </p:grpSpPr>
          <p:sp>
            <p:nvSpPr>
              <p:cNvPr name="Freeform 113" id="1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4" id="11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15" id="115"/>
            <p:cNvGrpSpPr/>
            <p:nvPr/>
          </p:nvGrpSpPr>
          <p:grpSpPr>
            <a:xfrm rot="0">
              <a:off x="1111384" y="481638"/>
              <a:ext cx="93231" cy="93231"/>
              <a:chOff x="0" y="0"/>
              <a:chExt cx="812800" cy="812800"/>
            </a:xfrm>
          </p:grpSpPr>
          <p:sp>
            <p:nvSpPr>
              <p:cNvPr name="Freeform 116" id="1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7" id="11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18" id="118"/>
            <p:cNvGrpSpPr/>
            <p:nvPr/>
          </p:nvGrpSpPr>
          <p:grpSpPr>
            <a:xfrm rot="0">
              <a:off x="1389230" y="481638"/>
              <a:ext cx="93231" cy="93231"/>
              <a:chOff x="0" y="0"/>
              <a:chExt cx="812800" cy="812800"/>
            </a:xfrm>
          </p:grpSpPr>
          <p:sp>
            <p:nvSpPr>
              <p:cNvPr name="Freeform 119" id="1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0" id="12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DAGyDOAi5zQ</dc:identifier>
  <dcterms:modified xsi:type="dcterms:W3CDTF">2011-08-01T06:04:30Z</dcterms:modified>
  <cp:revision>1</cp:revision>
  <dc:title>Capstone Fase 1 presentación</dc:title>
</cp:coreProperties>
</file>